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Slab"/>
      <p:regular r:id="rId29"/>
      <p:bold r:id="rId30"/>
    </p:embeddedFont>
    <p:embeddedFont>
      <p:font typeface="Ubuntu"/>
      <p:regular r:id="rId31"/>
      <p:bold r:id="rId32"/>
      <p:italic r:id="rId33"/>
      <p:boldItalic r:id="rId34"/>
    </p:embeddedFont>
    <p:embeddedFont>
      <p:font typeface="Roboto"/>
      <p:regular r:id="rId35"/>
      <p:bold r:id="rId36"/>
      <p:italic r:id="rId37"/>
      <p:boldItalic r:id="rId38"/>
    </p:embeddedFont>
    <p:embeddedFont>
      <p:font typeface="Londrina Sketch"/>
      <p:regular r:id="rId39"/>
    </p:embeddedFont>
    <p:embeddedFont>
      <p:font typeface="Lato"/>
      <p:regular r:id="rId40"/>
      <p:bold r:id="rId41"/>
      <p:italic r:id="rId42"/>
      <p:boldItalic r:id="rId43"/>
    </p:embeddedFont>
    <p:embeddedFont>
      <p:font typeface="Quicksand"/>
      <p:regular r:id="rId44"/>
      <p:bold r:id="rId45"/>
    </p:embeddedFont>
    <p:embeddedFont>
      <p:font typeface="Annie Use Your Telescope"/>
      <p:regular r:id="rId46"/>
    </p:embeddedFont>
    <p:embeddedFont>
      <p:font typeface="Happy Monkey"/>
      <p:regular r:id="rId47"/>
    </p:embeddedFont>
    <p:embeddedFont>
      <p:font typeface="Helvetica Neue"/>
      <p:regular r:id="rId48"/>
      <p:bold r:id="rId49"/>
      <p:italic r:id="rId50"/>
      <p:boldItalic r:id="rId51"/>
    </p:embeddedFont>
    <p:embeddedFont>
      <p:font typeface="Oswald"/>
      <p:regular r:id="rId52"/>
      <p:bold r:id="rId53"/>
    </p:embeddedFont>
    <p:embeddedFont>
      <p:font typeface="Comfortaa"/>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C0FC78-4AD2-457F-8794-744AEACF5CC2}">
  <a:tblStyle styleId="{47C0FC78-4AD2-457F-8794-744AEACF5C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Quicksand-regular.fntdata"/><Relationship Id="rId43" Type="http://schemas.openxmlformats.org/officeDocument/2006/relationships/font" Target="fonts/Lato-boldItalic.fntdata"/><Relationship Id="rId46" Type="http://schemas.openxmlformats.org/officeDocument/2006/relationships/font" Target="fonts/AnnieUseYourTelescope-regular.fntdata"/><Relationship Id="rId45" Type="http://schemas.openxmlformats.org/officeDocument/2006/relationships/font" Target="fonts/Quicksa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regular.fntdata"/><Relationship Id="rId47" Type="http://schemas.openxmlformats.org/officeDocument/2006/relationships/font" Target="fonts/HappyMonkey-regular.fntdata"/><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Ubuntu-regular.fntdata"/><Relationship Id="rId30" Type="http://schemas.openxmlformats.org/officeDocument/2006/relationships/font" Target="fonts/RobotoSlab-bold.fntdata"/><Relationship Id="rId33" Type="http://schemas.openxmlformats.org/officeDocument/2006/relationships/font" Target="fonts/Ubuntu-italic.fntdata"/><Relationship Id="rId32" Type="http://schemas.openxmlformats.org/officeDocument/2006/relationships/font" Target="fonts/Ubuntu-bold.fntdata"/><Relationship Id="rId35" Type="http://schemas.openxmlformats.org/officeDocument/2006/relationships/font" Target="fonts/Roboto-regular.fntdata"/><Relationship Id="rId34" Type="http://schemas.openxmlformats.org/officeDocument/2006/relationships/font" Target="fonts/Ubuntu-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LondrinaSketch-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RobotoSlab-regular.fntdata"/><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55" Type="http://schemas.openxmlformats.org/officeDocument/2006/relationships/font" Target="fonts/Comfortaa-bold.fntdata"/><Relationship Id="rId10" Type="http://schemas.openxmlformats.org/officeDocument/2006/relationships/slide" Target="slides/slide3.xml"/><Relationship Id="rId54" Type="http://schemas.openxmlformats.org/officeDocument/2006/relationships/font" Target="fonts/Comfortaa-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e5307856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e5307856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6ec862f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6ec862f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b1a243a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b1a243a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754256ef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754256ef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e0d7523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e0d7523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e5307856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e5307856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2333ace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2333ace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b5c93b8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b5c93b8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e0d7523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e0d7523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3a28981f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3a28981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6ec862f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6ec862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e0d7523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e0d7523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9ff208dd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9ff208dd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9a7388a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9a7388a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3a2898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3a2898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c20024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c20024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9ff208dd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9ff208dd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e0d75238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e0d75238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a47b447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a47b447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a66d828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a66d828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4359602" y="2131664"/>
            <a:ext cx="424800" cy="0"/>
          </a:xfrm>
          <a:prstGeom prst="straightConnector1">
            <a:avLst/>
          </a:prstGeom>
          <a:noFill/>
          <a:ln cap="flat" cmpd="sng" w="38100">
            <a:solidFill>
              <a:schemeClr val="accent4"/>
            </a:solidFill>
            <a:prstDash val="solid"/>
            <a:round/>
            <a:headEnd len="sm" w="sm" type="none"/>
            <a:tailEnd len="sm" w="sm" type="none"/>
          </a:ln>
        </p:spPr>
      </p:cxnSp>
      <p:sp>
        <p:nvSpPr>
          <p:cNvPr id="56" name="Google Shape;56;p14"/>
          <p:cNvSpPr txBox="1"/>
          <p:nvPr>
            <p:ph type="ctrTitle"/>
          </p:nvPr>
        </p:nvSpPr>
        <p:spPr>
          <a:xfrm>
            <a:off x="1680302" y="5031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7" name="Google Shape;57;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cxnSp>
        <p:nvCxnSpPr>
          <p:cNvPr id="60" name="Google Shape;60;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1" name="Google Shape;61;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85" name="Google Shape;85;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6" name="Google Shape;86;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95" name="Google Shape;95;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0.jpg"/><Relationship Id="rId4"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9.jp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4.jpg"/><Relationship Id="rId4" Type="http://schemas.openxmlformats.org/officeDocument/2006/relationships/image" Target="../media/image39.jpg"/><Relationship Id="rId5" Type="http://schemas.openxmlformats.org/officeDocument/2006/relationships/image" Target="../media/image43.jpg"/><Relationship Id="rId6" Type="http://schemas.openxmlformats.org/officeDocument/2006/relationships/image" Target="../media/image4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37.png"/><Relationship Id="rId5" Type="http://schemas.openxmlformats.org/officeDocument/2006/relationships/image" Target="../media/image42.jp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5.jp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5"/>
          <p:cNvPicPr preferRelativeResize="0"/>
          <p:nvPr/>
        </p:nvPicPr>
        <p:blipFill rotWithShape="1">
          <a:blip r:embed="rId3">
            <a:alphaModFix/>
          </a:blip>
          <a:srcRect b="0" l="22252" r="17960" t="0"/>
          <a:stretch/>
        </p:blipFill>
        <p:spPr>
          <a:xfrm rot="2315398">
            <a:off x="6342282" y="553088"/>
            <a:ext cx="2178711" cy="2040723"/>
          </a:xfrm>
          <a:prstGeom prst="rect">
            <a:avLst/>
          </a:prstGeom>
          <a:noFill/>
          <a:ln>
            <a:noFill/>
          </a:ln>
        </p:spPr>
      </p:pic>
      <p:sp>
        <p:nvSpPr>
          <p:cNvPr id="104" name="Google Shape;104;p25"/>
          <p:cNvSpPr txBox="1"/>
          <p:nvPr>
            <p:ph idx="1" type="body"/>
          </p:nvPr>
        </p:nvSpPr>
        <p:spPr>
          <a:xfrm>
            <a:off x="371550" y="277850"/>
            <a:ext cx="8400900" cy="46248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5200">
                <a:solidFill>
                  <a:schemeClr val="dk1"/>
                </a:solidFill>
                <a:latin typeface="Quicksand"/>
                <a:ea typeface="Quicksand"/>
                <a:cs typeface="Quicksand"/>
                <a:sym typeface="Quicksand"/>
              </a:rPr>
              <a:t>CAPTIBYTES</a:t>
            </a:r>
            <a:endParaRPr sz="5200">
              <a:solidFill>
                <a:schemeClr val="dk1"/>
              </a:solidFill>
              <a:latin typeface="Quicksand"/>
              <a:ea typeface="Quicksand"/>
              <a:cs typeface="Quicksand"/>
              <a:sym typeface="Quicksand"/>
            </a:endParaRPr>
          </a:p>
          <a:p>
            <a:pPr indent="0" lvl="0" marL="0" rtl="0" algn="ctr">
              <a:lnSpc>
                <a:spcPct val="100000"/>
              </a:lnSpc>
              <a:spcBef>
                <a:spcPts val="0"/>
              </a:spcBef>
              <a:spcAft>
                <a:spcPts val="0"/>
              </a:spcAft>
              <a:buClr>
                <a:schemeClr val="dk1"/>
              </a:buClr>
              <a:buSzPts val="1100"/>
              <a:buFont typeface="Arial"/>
              <a:buNone/>
            </a:pPr>
            <a:r>
              <a:rPr lang="en" sz="3900">
                <a:solidFill>
                  <a:schemeClr val="dk1"/>
                </a:solidFill>
                <a:latin typeface="Quicksand"/>
                <a:ea typeface="Quicksand"/>
                <a:cs typeface="Quicksand"/>
                <a:sym typeface="Quicksand"/>
              </a:rPr>
              <a:t>#3249</a:t>
            </a:r>
            <a:endParaRPr sz="3900">
              <a:solidFill>
                <a:schemeClr val="dk1"/>
              </a:solidFill>
              <a:latin typeface="Quicksand"/>
              <a:ea typeface="Quicksand"/>
              <a:cs typeface="Quicksand"/>
              <a:sym typeface="Quicksand"/>
            </a:endParaRPr>
          </a:p>
          <a:p>
            <a:pPr indent="0" lvl="0" marL="0" rtl="0" algn="l">
              <a:spcBef>
                <a:spcPts val="0"/>
              </a:spcBef>
              <a:spcAft>
                <a:spcPts val="1200"/>
              </a:spcAft>
              <a:buNone/>
            </a:pPr>
            <a:r>
              <a:t/>
            </a:r>
            <a:endParaRPr/>
          </a:p>
        </p:txBody>
      </p:sp>
      <p:pic>
        <p:nvPicPr>
          <p:cNvPr id="105" name="Google Shape;105;p25"/>
          <p:cNvPicPr preferRelativeResize="0"/>
          <p:nvPr/>
        </p:nvPicPr>
        <p:blipFill>
          <a:blip r:embed="rId4">
            <a:alphaModFix/>
          </a:blip>
          <a:stretch>
            <a:fillRect/>
          </a:stretch>
        </p:blipFill>
        <p:spPr>
          <a:xfrm rot="-31">
            <a:off x="3435647" y="1782855"/>
            <a:ext cx="2272701" cy="788882"/>
          </a:xfrm>
          <a:prstGeom prst="rect">
            <a:avLst/>
          </a:prstGeom>
          <a:noFill/>
          <a:ln>
            <a:noFill/>
          </a:ln>
        </p:spPr>
      </p:pic>
      <p:pic>
        <p:nvPicPr>
          <p:cNvPr id="106" name="Google Shape;106;p25"/>
          <p:cNvPicPr preferRelativeResize="0"/>
          <p:nvPr/>
        </p:nvPicPr>
        <p:blipFill rotWithShape="1">
          <a:blip r:embed="rId5">
            <a:alphaModFix/>
          </a:blip>
          <a:srcRect b="11072" l="0" r="0" t="31495"/>
          <a:stretch/>
        </p:blipFill>
        <p:spPr>
          <a:xfrm>
            <a:off x="462650" y="2752400"/>
            <a:ext cx="2623500" cy="2007900"/>
          </a:xfrm>
          <a:prstGeom prst="roundRect">
            <a:avLst>
              <a:gd fmla="val 16667" name="adj"/>
            </a:avLst>
          </a:prstGeom>
          <a:noFill/>
          <a:ln>
            <a:noFill/>
          </a:ln>
        </p:spPr>
      </p:pic>
      <p:pic>
        <p:nvPicPr>
          <p:cNvPr id="107" name="Google Shape;107;p25"/>
          <p:cNvPicPr preferRelativeResize="0"/>
          <p:nvPr/>
        </p:nvPicPr>
        <p:blipFill rotWithShape="1">
          <a:blip r:embed="rId6">
            <a:alphaModFix/>
          </a:blip>
          <a:srcRect b="2172" l="0" r="0" t="2143"/>
          <a:stretch/>
        </p:blipFill>
        <p:spPr>
          <a:xfrm>
            <a:off x="3391037" y="2752400"/>
            <a:ext cx="2361925" cy="1918151"/>
          </a:xfrm>
          <a:prstGeom prst="rect">
            <a:avLst/>
          </a:prstGeom>
          <a:noFill/>
          <a:ln>
            <a:noFill/>
          </a:ln>
        </p:spPr>
      </p:pic>
      <p:pic>
        <p:nvPicPr>
          <p:cNvPr id="108" name="Google Shape;108;p25"/>
          <p:cNvPicPr preferRelativeResize="0"/>
          <p:nvPr/>
        </p:nvPicPr>
        <p:blipFill rotWithShape="1">
          <a:blip r:embed="rId7">
            <a:alphaModFix/>
          </a:blip>
          <a:srcRect b="0" l="7862" r="7045" t="0"/>
          <a:stretch/>
        </p:blipFill>
        <p:spPr>
          <a:xfrm>
            <a:off x="6039113" y="2762600"/>
            <a:ext cx="2623500" cy="1987500"/>
          </a:xfrm>
          <a:prstGeom prst="roundRect">
            <a:avLst>
              <a:gd fmla="val 16667" name="adj"/>
            </a:avLst>
          </a:prstGeom>
          <a:noFill/>
          <a:ln>
            <a:noFill/>
          </a:ln>
        </p:spPr>
      </p:pic>
      <p:pic>
        <p:nvPicPr>
          <p:cNvPr id="109" name="Google Shape;109;p25"/>
          <p:cNvPicPr preferRelativeResize="0"/>
          <p:nvPr/>
        </p:nvPicPr>
        <p:blipFill rotWithShape="1">
          <a:blip r:embed="rId8">
            <a:alphaModFix/>
          </a:blip>
          <a:srcRect b="19848" l="6482" r="12794" t="23310"/>
          <a:stretch/>
        </p:blipFill>
        <p:spPr>
          <a:xfrm rot="-368070">
            <a:off x="737254" y="667965"/>
            <a:ext cx="1928644" cy="1810967"/>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nvSpPr>
        <p:spPr>
          <a:xfrm>
            <a:off x="82750" y="-48278"/>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Similar Solutions: </a:t>
            </a:r>
            <a:endParaRPr b="1" sz="3500">
              <a:solidFill>
                <a:srgbClr val="1E1E1E"/>
              </a:solidFill>
              <a:latin typeface="Londrina Sketch"/>
              <a:ea typeface="Londrina Sketch"/>
              <a:cs typeface="Londrina Sketch"/>
              <a:sym typeface="Londrina Sketch"/>
            </a:endParaRPr>
          </a:p>
        </p:txBody>
      </p:sp>
      <p:graphicFrame>
        <p:nvGraphicFramePr>
          <p:cNvPr id="224" name="Google Shape;224;p34"/>
          <p:cNvGraphicFramePr/>
          <p:nvPr/>
        </p:nvGraphicFramePr>
        <p:xfrm>
          <a:off x="127525" y="523413"/>
          <a:ext cx="3000000" cy="3000000"/>
        </p:xfrm>
        <a:graphic>
          <a:graphicData uri="http://schemas.openxmlformats.org/drawingml/2006/table">
            <a:tbl>
              <a:tblPr>
                <a:noFill/>
                <a:tableStyleId>{47C0FC78-4AD2-457F-8794-744AEACF5CC2}</a:tableStyleId>
              </a:tblPr>
              <a:tblGrid>
                <a:gridCol w="1079050"/>
                <a:gridCol w="3314150"/>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Solution: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How Our Solution Is Different: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Treadwall </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Don’t need ropes or a person holding the rope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Can stop easily without exiting the wall - has protective covering (e.g., something similar to the floor padding)</a:t>
                      </a:r>
                      <a:endParaRPr sz="1050">
                        <a:latin typeface="Quicksand"/>
                        <a:ea typeface="Quicksand"/>
                        <a:cs typeface="Quicksand"/>
                        <a:sym typeface="Quicksand"/>
                      </a:endParaRPr>
                    </a:p>
                    <a:p>
                      <a:pPr indent="0" lvl="0" marL="0" rtl="0" algn="l">
                        <a:lnSpc>
                          <a:spcPct val="115000"/>
                        </a:lnSpc>
                        <a:spcBef>
                          <a:spcPts val="0"/>
                        </a:spcBef>
                        <a:spcAft>
                          <a:spcPts val="0"/>
                        </a:spcAft>
                        <a:buNone/>
                      </a:pPr>
                      <a:r>
                        <a:t/>
                      </a:r>
                      <a:endParaRPr sz="1050">
                        <a:latin typeface="Quicksand"/>
                        <a:ea typeface="Quicksand"/>
                        <a:cs typeface="Quicksand"/>
                        <a:sym typeface="Quicksand"/>
                      </a:endParaRPr>
                    </a:p>
                    <a:p>
                      <a:pPr indent="0" lvl="0" marL="0" rtl="0" algn="l">
                        <a:lnSpc>
                          <a:spcPct val="115000"/>
                        </a:lnSpc>
                        <a:spcBef>
                          <a:spcPts val="0"/>
                        </a:spcBef>
                        <a:spcAft>
                          <a:spcPts val="0"/>
                        </a:spcAft>
                        <a:buNone/>
                      </a:pPr>
                      <a:r>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Path planning limited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Angle limited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Surface is flat</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18 feet of climbing. Have to reset holds after a short period of time. </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Limited variety of holds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Positioning could lead to injury if climber falls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Metal frame could be dangerous</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Higher degree of change in our treadmill</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a variety of holds and don’t have to change holds after a short period of time because there are 6 treadmills to go through during your workout</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Climb Station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The angle changes during the climb</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Uses Kinetic Energy Recovery System</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Protective falling mat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Not Very Friendly For Beginners</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Too loud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Really Chunky and Heavy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Beginner Friendly (Doesn’t Change Angle During The Climb)</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Isn’t As Loud During Speed Change</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Endless Climber PRO</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Has a safety mat at the bottom</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Not very noisy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 doesn’t appear stable</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limited variety</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electric powered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 need an operator to change angle or slow.</a:t>
                      </a:r>
                      <a:endParaRPr sz="1050">
                        <a:latin typeface="Quicksand"/>
                        <a:ea typeface="Quicksand"/>
                        <a:cs typeface="Quicksand"/>
                        <a:sym typeface="Quicksand"/>
                      </a:endParaRPr>
                    </a:p>
                    <a:p>
                      <a:pPr indent="0" lvl="0" marL="457200" rtl="0" algn="l">
                        <a:spcBef>
                          <a:spcPts val="0"/>
                        </a:spcBef>
                        <a:spcAft>
                          <a:spcPts val="0"/>
                        </a:spcAft>
                        <a:buNone/>
                      </a:pPr>
                      <a:r>
                        <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Doesn’t require an operator, has a safety stop for them to get off then change the speed and angle if wanted</a:t>
                      </a:r>
                      <a:endParaRPr sz="1050">
                        <a:latin typeface="Quicksand"/>
                        <a:ea typeface="Quicksand"/>
                        <a:cs typeface="Quicksand"/>
                        <a:sym typeface="Quicksand"/>
                      </a:endParaRPr>
                    </a:p>
                    <a:p>
                      <a:pPr indent="-295275" lvl="0" marL="457200" rtl="0" algn="l">
                        <a:spcBef>
                          <a:spcPts val="0"/>
                        </a:spcBef>
                        <a:spcAft>
                          <a:spcPts val="0"/>
                        </a:spcAft>
                        <a:buSzPts val="1050"/>
                        <a:buFont typeface="Quicksand"/>
                        <a:buChar char="-"/>
                      </a:pPr>
                      <a:r>
                        <a:rPr lang="en" sz="1050">
                          <a:latin typeface="Quicksand"/>
                          <a:ea typeface="Quicksand"/>
                          <a:cs typeface="Quicksand"/>
                          <a:sym typeface="Quicksand"/>
                        </a:rPr>
                        <a:t>Powered with kinetic energy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Happy Monkey"/>
                <a:ea typeface="Happy Monkey"/>
                <a:cs typeface="Happy Monkey"/>
                <a:sym typeface="Happy Monkey"/>
              </a:rPr>
              <a:t>We found through surveying potential users that 45.5% of users have never rock climbed before, and 36.4% </a:t>
            </a:r>
            <a:r>
              <a:rPr lang="en">
                <a:solidFill>
                  <a:srgbClr val="000000"/>
                </a:solidFill>
                <a:latin typeface="Happy Monkey"/>
                <a:ea typeface="Happy Monkey"/>
                <a:cs typeface="Happy Monkey"/>
                <a:sym typeface="Happy Monkey"/>
              </a:rPr>
              <a:t>have accessibility issues </a:t>
            </a:r>
            <a:r>
              <a:rPr lang="en">
                <a:solidFill>
                  <a:srgbClr val="000000"/>
                </a:solidFill>
                <a:latin typeface="Happy Monkey"/>
                <a:ea typeface="Happy Monkey"/>
                <a:cs typeface="Happy Monkey"/>
                <a:sym typeface="Happy Monkey"/>
              </a:rPr>
              <a:t>regarding rock climbing. The primary reason why many they aren’t rock climbing is because they don’t know or have places to climb, as there are only 3 </a:t>
            </a:r>
            <a:r>
              <a:rPr lang="en">
                <a:solidFill>
                  <a:srgbClr val="000000"/>
                </a:solidFill>
                <a:latin typeface="Happy Monkey"/>
                <a:ea typeface="Happy Monkey"/>
                <a:cs typeface="Happy Monkey"/>
                <a:sym typeface="Happy Monkey"/>
              </a:rPr>
              <a:t>rock climbing</a:t>
            </a:r>
            <a:r>
              <a:rPr lang="en">
                <a:solidFill>
                  <a:srgbClr val="000000"/>
                </a:solidFill>
                <a:latin typeface="Happy Monkey"/>
                <a:ea typeface="Happy Monkey"/>
                <a:cs typeface="Happy Monkey"/>
                <a:sym typeface="Happy Monkey"/>
              </a:rPr>
              <a:t> areas in the Capital Region.</a:t>
            </a:r>
            <a:endParaRPr>
              <a:solidFill>
                <a:srgbClr val="000000"/>
              </a:solidFill>
              <a:latin typeface="Happy Monkey"/>
              <a:ea typeface="Happy Monkey"/>
              <a:cs typeface="Happy Monkey"/>
              <a:sym typeface="Happy Monkey"/>
            </a:endParaRPr>
          </a:p>
          <a:p>
            <a:pPr indent="0" lvl="0" marL="0" rtl="0" algn="l">
              <a:spcBef>
                <a:spcPts val="1200"/>
              </a:spcBef>
              <a:spcAft>
                <a:spcPts val="1200"/>
              </a:spcAft>
              <a:buNone/>
            </a:pPr>
            <a:r>
              <a:t/>
            </a:r>
            <a:endParaRPr sz="1700">
              <a:solidFill>
                <a:schemeClr val="dk1"/>
              </a:solidFill>
              <a:latin typeface="Quicksand"/>
              <a:ea typeface="Quicksand"/>
              <a:cs typeface="Quicksand"/>
              <a:sym typeface="Quicksand"/>
            </a:endParaRPr>
          </a:p>
        </p:txBody>
      </p:sp>
      <p:sp>
        <p:nvSpPr>
          <p:cNvPr id="230" name="Google Shape;230;p35"/>
          <p:cNvSpPr txBox="1"/>
          <p:nvPr>
            <p:ph type="title"/>
          </p:nvPr>
        </p:nvSpPr>
        <p:spPr>
          <a:xfrm>
            <a:off x="308575" y="1275500"/>
            <a:ext cx="4045200" cy="19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620">
                <a:latin typeface="Londrina Sketch"/>
                <a:ea typeface="Londrina Sketch"/>
                <a:cs typeface="Londrina Sketch"/>
                <a:sym typeface="Londrina Sketch"/>
              </a:rPr>
              <a:t>The Problem Statement</a:t>
            </a:r>
            <a:endParaRPr b="1" sz="4620">
              <a:latin typeface="Londrina Sketch"/>
              <a:ea typeface="Londrina Sketch"/>
              <a:cs typeface="Londrina Sketch"/>
              <a:sym typeface="Londrina Sketch"/>
            </a:endParaRPr>
          </a:p>
        </p:txBody>
      </p:sp>
      <p:pic>
        <p:nvPicPr>
          <p:cNvPr id="231" name="Google Shape;231;p35"/>
          <p:cNvPicPr preferRelativeResize="0"/>
          <p:nvPr/>
        </p:nvPicPr>
        <p:blipFill rotWithShape="1">
          <a:blip r:embed="rId3">
            <a:alphaModFix/>
          </a:blip>
          <a:srcRect b="19848" l="6482" r="12794" t="23310"/>
          <a:stretch/>
        </p:blipFill>
        <p:spPr>
          <a:xfrm>
            <a:off x="8052325" y="4067294"/>
            <a:ext cx="1037100" cy="9735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nvSpPr>
        <p:spPr>
          <a:xfrm>
            <a:off x="4614500" y="697325"/>
            <a:ext cx="4575300" cy="39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appy Monkey"/>
                <a:ea typeface="Happy Monkey"/>
                <a:cs typeface="Happy Monkey"/>
                <a:sym typeface="Happy Monkey"/>
              </a:rPr>
              <a:t>Our solution helps fix this because </a:t>
            </a:r>
            <a:r>
              <a:rPr lang="en" sz="1500">
                <a:solidFill>
                  <a:schemeClr val="dk1"/>
                </a:solidFill>
                <a:latin typeface="Happy Monkey"/>
                <a:ea typeface="Happy Monkey"/>
                <a:cs typeface="Happy Monkey"/>
                <a:sym typeface="Happy Monkey"/>
              </a:rPr>
              <a:t>rock walls</a:t>
            </a:r>
            <a:r>
              <a:rPr lang="en" sz="1500">
                <a:solidFill>
                  <a:schemeClr val="dk1"/>
                </a:solidFill>
                <a:latin typeface="Happy Monkey"/>
                <a:ea typeface="Happy Monkey"/>
                <a:cs typeface="Happy Monkey"/>
                <a:sym typeface="Happy Monkey"/>
              </a:rPr>
              <a:t>  in rock gyms cost around  $40 per square foot of climbing surface. One freestanding wall can total up to around $10,000-$40,000 dollars, according to </a:t>
            </a:r>
            <a:r>
              <a:rPr lang="en" sz="1500">
                <a:solidFill>
                  <a:schemeClr val="dk1"/>
                </a:solidFill>
                <a:latin typeface="Happy Monkey"/>
                <a:ea typeface="Happy Monkey"/>
                <a:cs typeface="Happy Monkey"/>
                <a:sym typeface="Happy Monkey"/>
              </a:rPr>
              <a:t>Gym Desk</a:t>
            </a:r>
            <a:r>
              <a:rPr lang="en" sz="1500">
                <a:solidFill>
                  <a:schemeClr val="dk1"/>
                </a:solidFill>
                <a:latin typeface="Happy Monkey"/>
                <a:ea typeface="Happy Monkey"/>
                <a:cs typeface="Happy Monkey"/>
                <a:sym typeface="Happy Monkey"/>
              </a:rPr>
              <a:t>. If a customer </a:t>
            </a:r>
            <a:r>
              <a:rPr lang="en" sz="1500">
                <a:solidFill>
                  <a:schemeClr val="dk1"/>
                </a:solidFill>
                <a:latin typeface="Happy Monkey"/>
                <a:ea typeface="Happy Monkey"/>
                <a:cs typeface="Happy Monkey"/>
                <a:sym typeface="Happy Monkey"/>
              </a:rPr>
              <a:t>were</a:t>
            </a:r>
            <a:r>
              <a:rPr lang="en" sz="1500">
                <a:solidFill>
                  <a:schemeClr val="dk1"/>
                </a:solidFill>
                <a:latin typeface="Happy Monkey"/>
                <a:ea typeface="Happy Monkey"/>
                <a:cs typeface="Happy Monkey"/>
                <a:sym typeface="Happy Monkey"/>
              </a:rPr>
              <a:t> to buy it, our solution would only cost $16,000 dollars. Our solution would be worth it with infinite climbing area. It also requires much less space than freestanding walls, so anyone can purchase it to place in places such as, malls or their own home. Then, people can climb anytime at their own homes and have new and more places to experience rock climbing, such as malls. </a:t>
            </a:r>
            <a:endParaRPr sz="1500">
              <a:solidFill>
                <a:schemeClr val="dk1"/>
              </a:solidFill>
              <a:latin typeface="Happy Monkey"/>
              <a:ea typeface="Happy Monkey"/>
              <a:cs typeface="Happy Monkey"/>
              <a:sym typeface="Happy Monkey"/>
            </a:endParaRPr>
          </a:p>
        </p:txBody>
      </p:sp>
      <p:pic>
        <p:nvPicPr>
          <p:cNvPr id="237" name="Google Shape;237;p36"/>
          <p:cNvPicPr preferRelativeResize="0"/>
          <p:nvPr/>
        </p:nvPicPr>
        <p:blipFill rotWithShape="1">
          <a:blip r:embed="rId3">
            <a:alphaModFix/>
          </a:blip>
          <a:srcRect b="19850" l="6482" r="12794" t="27992"/>
          <a:stretch/>
        </p:blipFill>
        <p:spPr>
          <a:xfrm>
            <a:off x="611700" y="1813325"/>
            <a:ext cx="3376500" cy="2908800"/>
          </a:xfrm>
          <a:prstGeom prst="ellipse">
            <a:avLst/>
          </a:prstGeom>
          <a:noFill/>
          <a:ln>
            <a:noFill/>
          </a:ln>
        </p:spPr>
      </p:pic>
      <p:sp>
        <p:nvSpPr>
          <p:cNvPr id="238" name="Google Shape;238;p36"/>
          <p:cNvSpPr txBox="1"/>
          <p:nvPr>
            <p:ph type="title"/>
          </p:nvPr>
        </p:nvSpPr>
        <p:spPr>
          <a:xfrm>
            <a:off x="306875" y="189925"/>
            <a:ext cx="4045200" cy="19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620">
                <a:latin typeface="Londrina Sketch"/>
                <a:ea typeface="Londrina Sketch"/>
                <a:cs typeface="Londrina Sketch"/>
                <a:sym typeface="Londrina Sketch"/>
              </a:rPr>
              <a:t>How Our Solution Helps Fix This</a:t>
            </a:r>
            <a:endParaRPr b="1" sz="4620">
              <a:latin typeface="Londrina Sketch"/>
              <a:ea typeface="Londrina Sketch"/>
              <a:cs typeface="Londrina Sketch"/>
              <a:sym typeface="Londrina Sketc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544050" y="0"/>
            <a:ext cx="3621300" cy="88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The Solution</a:t>
            </a:r>
            <a:endParaRPr b="1" sz="5020">
              <a:latin typeface="Londrina Sketch"/>
              <a:ea typeface="Londrina Sketch"/>
              <a:cs typeface="Londrina Sketch"/>
              <a:sym typeface="Londrina Sketch"/>
            </a:endParaRPr>
          </a:p>
        </p:txBody>
      </p:sp>
      <p:sp>
        <p:nvSpPr>
          <p:cNvPr id="244" name="Google Shape;244;p37"/>
          <p:cNvSpPr txBox="1"/>
          <p:nvPr/>
        </p:nvSpPr>
        <p:spPr>
          <a:xfrm>
            <a:off x="4614500" y="697325"/>
            <a:ext cx="4575300" cy="39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appy Monkey"/>
                <a:ea typeface="Happy Monkey"/>
                <a:cs typeface="Happy Monkey"/>
                <a:sym typeface="Happy Monkey"/>
              </a:rPr>
              <a:t>Our solution is called the InfiniteClimb+. It consists of 6 to 8 vertical treadmills placed in a pentagonal formation, to allow infinite climbing surface and jumps in all different directions. All treadmills include holds on them. There are also safety features, including a safety stop when the user’s foot reaches the bottom of the treadmill, and a safety foam mat around the entire solution in case of fall. The treadmills also tilt at different angles to make the climb easier or harder.  Speed can also be adjusted using a kiosk on the side of the treadmills. We have two versions of InfiniteClimb+, which are standard and luxury. </a:t>
            </a:r>
            <a:endParaRPr sz="1500">
              <a:solidFill>
                <a:schemeClr val="dk1"/>
              </a:solidFill>
              <a:latin typeface="Happy Monkey"/>
              <a:ea typeface="Happy Monkey"/>
              <a:cs typeface="Happy Monkey"/>
              <a:sym typeface="Happy Monkey"/>
            </a:endParaRPr>
          </a:p>
        </p:txBody>
      </p:sp>
      <p:pic>
        <p:nvPicPr>
          <p:cNvPr id="245" name="Google Shape;245;p37"/>
          <p:cNvPicPr preferRelativeResize="0"/>
          <p:nvPr/>
        </p:nvPicPr>
        <p:blipFill>
          <a:blip r:embed="rId3">
            <a:alphaModFix/>
          </a:blip>
          <a:stretch>
            <a:fillRect/>
          </a:stretch>
        </p:blipFill>
        <p:spPr>
          <a:xfrm>
            <a:off x="756150" y="791550"/>
            <a:ext cx="3197100" cy="3122700"/>
          </a:xfrm>
          <a:prstGeom prst="roundRect">
            <a:avLst>
              <a:gd fmla="val 16667" name="adj"/>
            </a:avLst>
          </a:prstGeom>
          <a:noFill/>
          <a:ln>
            <a:noFill/>
          </a:ln>
        </p:spPr>
      </p:pic>
      <p:pic>
        <p:nvPicPr>
          <p:cNvPr id="246" name="Google Shape;246;p37"/>
          <p:cNvPicPr preferRelativeResize="0"/>
          <p:nvPr/>
        </p:nvPicPr>
        <p:blipFill rotWithShape="1">
          <a:blip r:embed="rId4">
            <a:alphaModFix/>
          </a:blip>
          <a:srcRect b="19848" l="6482" r="12794" t="23310"/>
          <a:stretch/>
        </p:blipFill>
        <p:spPr>
          <a:xfrm>
            <a:off x="1836150" y="4011194"/>
            <a:ext cx="1037100" cy="973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268900" y="-7250"/>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latin typeface="Londrina Sketch"/>
                <a:ea typeface="Londrina Sketch"/>
                <a:cs typeface="Londrina Sketch"/>
                <a:sym typeface="Londrina Sketch"/>
              </a:rPr>
              <a:t>Standard Solution</a:t>
            </a:r>
            <a:endParaRPr b="1" sz="4820">
              <a:latin typeface="Londrina Sketch"/>
              <a:ea typeface="Londrina Sketch"/>
              <a:cs typeface="Londrina Sketch"/>
              <a:sym typeface="Londrina Sketch"/>
            </a:endParaRPr>
          </a:p>
        </p:txBody>
      </p:sp>
      <p:pic>
        <p:nvPicPr>
          <p:cNvPr id="252" name="Google Shape;252;p38"/>
          <p:cNvPicPr preferRelativeResize="0"/>
          <p:nvPr/>
        </p:nvPicPr>
        <p:blipFill rotWithShape="1">
          <a:blip r:embed="rId3">
            <a:alphaModFix/>
          </a:blip>
          <a:srcRect b="0" l="18885" r="19817" t="12118"/>
          <a:stretch/>
        </p:blipFill>
        <p:spPr>
          <a:xfrm>
            <a:off x="572675" y="2074190"/>
            <a:ext cx="3633600" cy="3292500"/>
          </a:xfrm>
          <a:prstGeom prst="roundRect">
            <a:avLst>
              <a:gd fmla="val 16667" name="adj"/>
            </a:avLst>
          </a:prstGeom>
          <a:noFill/>
          <a:ln>
            <a:noFill/>
          </a:ln>
        </p:spPr>
      </p:pic>
      <p:sp>
        <p:nvSpPr>
          <p:cNvPr id="253" name="Google Shape;253;p38"/>
          <p:cNvSpPr txBox="1"/>
          <p:nvPr>
            <p:ph idx="2" type="body"/>
          </p:nvPr>
        </p:nvSpPr>
        <p:spPr>
          <a:xfrm>
            <a:off x="531300" y="951625"/>
            <a:ext cx="3837000" cy="1785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300">
                <a:latin typeface="Oswald"/>
                <a:ea typeface="Oswald"/>
                <a:cs typeface="Oswald"/>
                <a:sym typeface="Oswald"/>
              </a:rPr>
              <a:t>This version is for climbers who don’t need such an immersive experience while climbing because they are either beginners, looking for a light and brief workout.</a:t>
            </a:r>
            <a:endParaRPr b="1" sz="1300">
              <a:latin typeface="Oswald"/>
              <a:ea typeface="Oswald"/>
              <a:cs typeface="Oswald"/>
              <a:sym typeface="Oswald"/>
            </a:endParaRPr>
          </a:p>
        </p:txBody>
      </p:sp>
      <p:sp>
        <p:nvSpPr>
          <p:cNvPr id="254" name="Google Shape;254;p38"/>
          <p:cNvSpPr txBox="1"/>
          <p:nvPr>
            <p:ph type="title"/>
          </p:nvPr>
        </p:nvSpPr>
        <p:spPr>
          <a:xfrm>
            <a:off x="4813275" y="-731925"/>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latin typeface="Londrina Sketch"/>
                <a:ea typeface="Londrina Sketch"/>
                <a:cs typeface="Londrina Sketch"/>
                <a:sym typeface="Londrina Sketch"/>
              </a:rPr>
              <a:t>Luxury Version</a:t>
            </a:r>
            <a:endParaRPr b="1" sz="4820">
              <a:latin typeface="Londrina Sketch"/>
              <a:ea typeface="Londrina Sketch"/>
              <a:cs typeface="Londrina Sketch"/>
              <a:sym typeface="Londrina Sketch"/>
            </a:endParaRPr>
          </a:p>
        </p:txBody>
      </p:sp>
      <p:sp>
        <p:nvSpPr>
          <p:cNvPr id="255" name="Google Shape;255;p38"/>
          <p:cNvSpPr txBox="1"/>
          <p:nvPr>
            <p:ph idx="2" type="body"/>
          </p:nvPr>
        </p:nvSpPr>
        <p:spPr>
          <a:xfrm>
            <a:off x="4976025" y="703700"/>
            <a:ext cx="3837000" cy="17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770"/>
              <a:buNone/>
            </a:pPr>
            <a:r>
              <a:rPr lang="en" sz="1010">
                <a:latin typeface="Oswald"/>
                <a:ea typeface="Oswald"/>
                <a:cs typeface="Oswald"/>
                <a:sym typeface="Oswald"/>
              </a:rPr>
              <a:t>This version is for climbers who look for a longer climbing  immersive experience. This option also includes the following:</a:t>
            </a:r>
            <a:endParaRPr sz="1010">
              <a:latin typeface="Oswald"/>
              <a:ea typeface="Oswald"/>
              <a:cs typeface="Oswald"/>
              <a:sym typeface="Oswald"/>
            </a:endParaRPr>
          </a:p>
          <a:p>
            <a:pPr indent="-292735" lvl="0" marL="457200" rtl="0" algn="l">
              <a:spcBef>
                <a:spcPts val="1200"/>
              </a:spcBef>
              <a:spcAft>
                <a:spcPts val="0"/>
              </a:spcAft>
              <a:buSzPts val="1010"/>
              <a:buFont typeface="Oswald"/>
              <a:buChar char="-"/>
            </a:pPr>
            <a:r>
              <a:rPr lang="en" sz="1010">
                <a:latin typeface="Oswald"/>
                <a:ea typeface="Oswald"/>
                <a:cs typeface="Oswald"/>
                <a:sym typeface="Oswald"/>
              </a:rPr>
              <a:t>vibrating holds so that the vision </a:t>
            </a:r>
            <a:r>
              <a:rPr lang="en" sz="1010">
                <a:latin typeface="Oswald"/>
                <a:ea typeface="Oswald"/>
                <a:cs typeface="Oswald"/>
                <a:sym typeface="Oswald"/>
              </a:rPr>
              <a:t>impaired</a:t>
            </a:r>
            <a:r>
              <a:rPr lang="en" sz="1010">
                <a:latin typeface="Oswald"/>
                <a:ea typeface="Oswald"/>
                <a:cs typeface="Oswald"/>
                <a:sym typeface="Oswald"/>
              </a:rPr>
              <a:t> or blind could follow a path,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holds that are </a:t>
            </a:r>
            <a:r>
              <a:rPr lang="en" sz="1010">
                <a:latin typeface="Oswald"/>
                <a:ea typeface="Oswald"/>
                <a:cs typeface="Oswald"/>
                <a:sym typeface="Oswald"/>
              </a:rPr>
              <a:t>illuminated</a:t>
            </a:r>
            <a:r>
              <a:rPr lang="en" sz="1010">
                <a:latin typeface="Oswald"/>
                <a:ea typeface="Oswald"/>
                <a:cs typeface="Oswald"/>
                <a:sym typeface="Oswald"/>
              </a:rPr>
              <a:t>,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speakers for music, and </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screens to </a:t>
            </a:r>
            <a:r>
              <a:rPr lang="en" sz="1010">
                <a:latin typeface="Oswald"/>
                <a:ea typeface="Oswald"/>
                <a:cs typeface="Oswald"/>
                <a:sym typeface="Oswald"/>
              </a:rPr>
              <a:t>simulate</a:t>
            </a:r>
            <a:r>
              <a:rPr lang="en" sz="1010">
                <a:latin typeface="Oswald"/>
                <a:ea typeface="Oswald"/>
                <a:cs typeface="Oswald"/>
                <a:sym typeface="Oswald"/>
              </a:rPr>
              <a:t> a personalized climbing environment (e.g., mountains).</a:t>
            </a:r>
            <a:endParaRPr sz="1010">
              <a:latin typeface="Oswald"/>
              <a:ea typeface="Oswald"/>
              <a:cs typeface="Oswald"/>
              <a:sym typeface="Oswald"/>
            </a:endParaRPr>
          </a:p>
          <a:p>
            <a:pPr indent="-292735" lvl="0" marL="457200" rtl="0" algn="l">
              <a:spcBef>
                <a:spcPts val="0"/>
              </a:spcBef>
              <a:spcAft>
                <a:spcPts val="0"/>
              </a:spcAft>
              <a:buSzPts val="1010"/>
              <a:buFont typeface="Oswald"/>
              <a:buChar char="-"/>
            </a:pPr>
            <a:r>
              <a:rPr lang="en" sz="1010">
                <a:latin typeface="Oswald"/>
                <a:ea typeface="Oswald"/>
                <a:cs typeface="Oswald"/>
                <a:sym typeface="Oswald"/>
              </a:rPr>
              <a:t>Tilts for more of a challenge for advanced climbers or easy climb for beginners</a:t>
            </a:r>
            <a:endParaRPr sz="1010">
              <a:latin typeface="Oswald"/>
              <a:ea typeface="Oswald"/>
              <a:cs typeface="Oswald"/>
              <a:sym typeface="Oswald"/>
            </a:endParaRPr>
          </a:p>
        </p:txBody>
      </p:sp>
      <p:pic>
        <p:nvPicPr>
          <p:cNvPr id="256" name="Google Shape;256;p38"/>
          <p:cNvPicPr preferRelativeResize="0"/>
          <p:nvPr/>
        </p:nvPicPr>
        <p:blipFill rotWithShape="1">
          <a:blip r:embed="rId4">
            <a:alphaModFix/>
          </a:blip>
          <a:srcRect b="0" l="11629" r="20004" t="5024"/>
          <a:stretch/>
        </p:blipFill>
        <p:spPr>
          <a:xfrm>
            <a:off x="5650575" y="2771425"/>
            <a:ext cx="2487900" cy="2178300"/>
          </a:xfrm>
          <a:prstGeom prst="roundRect">
            <a:avLst>
              <a:gd fmla="val 16667" name="adj"/>
            </a:avLst>
          </a:prstGeom>
          <a:noFill/>
          <a:ln>
            <a:noFill/>
          </a:ln>
        </p:spPr>
      </p:pic>
      <p:pic>
        <p:nvPicPr>
          <p:cNvPr id="257" name="Google Shape;257;p38"/>
          <p:cNvPicPr preferRelativeResize="0"/>
          <p:nvPr/>
        </p:nvPicPr>
        <p:blipFill rotWithShape="1">
          <a:blip r:embed="rId5">
            <a:alphaModFix/>
          </a:blip>
          <a:srcRect b="19848" l="6482" r="12794" t="23310"/>
          <a:stretch/>
        </p:blipFill>
        <p:spPr>
          <a:xfrm>
            <a:off x="4080300" y="2110350"/>
            <a:ext cx="983400" cy="9228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2191213" y="1190150"/>
            <a:ext cx="2234120" cy="1578201"/>
          </a:xfrm>
          <a:prstGeom prst="rect">
            <a:avLst/>
          </a:prstGeom>
          <a:noFill/>
          <a:ln>
            <a:noFill/>
          </a:ln>
        </p:spPr>
      </p:pic>
      <p:sp>
        <p:nvSpPr>
          <p:cNvPr id="263" name="Google Shape;263;p39"/>
          <p:cNvSpPr txBox="1"/>
          <p:nvPr/>
        </p:nvSpPr>
        <p:spPr>
          <a:xfrm>
            <a:off x="2597125" y="23350"/>
            <a:ext cx="347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Innovation Model </a:t>
            </a:r>
            <a:r>
              <a:rPr b="1" lang="en" sz="1800"/>
              <a:t>Iteration</a:t>
            </a:r>
            <a:endParaRPr b="1" sz="1800"/>
          </a:p>
        </p:txBody>
      </p:sp>
      <p:cxnSp>
        <p:nvCxnSpPr>
          <p:cNvPr id="264" name="Google Shape;264;p39"/>
          <p:cNvCxnSpPr/>
          <p:nvPr/>
        </p:nvCxnSpPr>
        <p:spPr>
          <a:xfrm>
            <a:off x="48494" y="608468"/>
            <a:ext cx="9021900" cy="8400"/>
          </a:xfrm>
          <a:prstGeom prst="straightConnector1">
            <a:avLst/>
          </a:prstGeom>
          <a:noFill/>
          <a:ln cap="flat" cmpd="sng" w="57150">
            <a:solidFill>
              <a:srgbClr val="000000"/>
            </a:solidFill>
            <a:prstDash val="solid"/>
            <a:round/>
            <a:headEnd len="med" w="med" type="none"/>
            <a:tailEnd len="med" w="med" type="none"/>
          </a:ln>
        </p:spPr>
      </p:cxnSp>
      <p:cxnSp>
        <p:nvCxnSpPr>
          <p:cNvPr id="265" name="Google Shape;265;p39"/>
          <p:cNvCxnSpPr/>
          <p:nvPr/>
        </p:nvCxnSpPr>
        <p:spPr>
          <a:xfrm rot="10800000">
            <a:off x="5353885"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6" name="Google Shape;266;p39"/>
          <p:cNvCxnSpPr/>
          <p:nvPr/>
        </p:nvCxnSpPr>
        <p:spPr>
          <a:xfrm rot="10800000">
            <a:off x="3222977"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7" name="Google Shape;267;p39"/>
          <p:cNvCxnSpPr/>
          <p:nvPr/>
        </p:nvCxnSpPr>
        <p:spPr>
          <a:xfrm rot="10800000">
            <a:off x="1085268"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8" name="Google Shape;268;p39"/>
          <p:cNvCxnSpPr/>
          <p:nvPr/>
        </p:nvCxnSpPr>
        <p:spPr>
          <a:xfrm rot="10800000">
            <a:off x="7805935" y="5135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69" name="Google Shape;269;p39"/>
          <p:cNvCxnSpPr/>
          <p:nvPr/>
        </p:nvCxnSpPr>
        <p:spPr>
          <a:xfrm flipH="1" rot="10800000">
            <a:off x="65300" y="2853475"/>
            <a:ext cx="8988300" cy="44700"/>
          </a:xfrm>
          <a:prstGeom prst="straightConnector1">
            <a:avLst/>
          </a:prstGeom>
          <a:noFill/>
          <a:ln cap="flat" cmpd="sng" w="57150">
            <a:solidFill>
              <a:srgbClr val="000000"/>
            </a:solidFill>
            <a:prstDash val="solid"/>
            <a:round/>
            <a:headEnd len="med" w="med" type="none"/>
            <a:tailEnd len="med" w="med" type="none"/>
          </a:ln>
        </p:spPr>
      </p:cxnSp>
      <p:cxnSp>
        <p:nvCxnSpPr>
          <p:cNvPr id="270" name="Google Shape;270;p39"/>
          <p:cNvCxnSpPr/>
          <p:nvPr/>
        </p:nvCxnSpPr>
        <p:spPr>
          <a:xfrm rot="10800000">
            <a:off x="1018043" y="277667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271" name="Google Shape;271;p39"/>
          <p:cNvCxnSpPr/>
          <p:nvPr/>
        </p:nvCxnSpPr>
        <p:spPr>
          <a:xfrm rot="10800000">
            <a:off x="3708630" y="2776673"/>
            <a:ext cx="0" cy="198300"/>
          </a:xfrm>
          <a:prstGeom prst="straightConnector1">
            <a:avLst/>
          </a:prstGeom>
          <a:noFill/>
          <a:ln cap="flat" cmpd="sng" w="38100">
            <a:solidFill>
              <a:srgbClr val="1B212C"/>
            </a:solidFill>
            <a:prstDash val="solid"/>
            <a:round/>
            <a:headEnd len="med" w="med" type="none"/>
            <a:tailEnd len="med" w="med" type="none"/>
          </a:ln>
        </p:spPr>
      </p:cxnSp>
      <p:sp>
        <p:nvSpPr>
          <p:cNvPr id="272" name="Google Shape;272;p39"/>
          <p:cNvSpPr txBox="1"/>
          <p:nvPr/>
        </p:nvSpPr>
        <p:spPr>
          <a:xfrm>
            <a:off x="65300" y="805250"/>
            <a:ext cx="99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Roboto"/>
              <a:ea typeface="Roboto"/>
              <a:cs typeface="Roboto"/>
              <a:sym typeface="Roboto"/>
            </a:endParaRPr>
          </a:p>
        </p:txBody>
      </p:sp>
      <p:sp>
        <p:nvSpPr>
          <p:cNvPr id="273" name="Google Shape;273;p39"/>
          <p:cNvSpPr txBox="1"/>
          <p:nvPr/>
        </p:nvSpPr>
        <p:spPr>
          <a:xfrm>
            <a:off x="232375" y="805250"/>
            <a:ext cx="1705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Lato"/>
                <a:ea typeface="Lato"/>
                <a:cs typeface="Lato"/>
                <a:sym typeface="Lato"/>
              </a:rPr>
              <a:t>Mar 10: </a:t>
            </a:r>
            <a:r>
              <a:rPr lang="en" sz="1000">
                <a:latin typeface="Lato"/>
                <a:ea typeface="Lato"/>
                <a:cs typeface="Lato"/>
                <a:sym typeface="Lato"/>
              </a:rPr>
              <a:t>voted 6 out of 6 for </a:t>
            </a:r>
            <a:r>
              <a:rPr lang="en" sz="1000">
                <a:latin typeface="Lato"/>
                <a:ea typeface="Lato"/>
                <a:cs typeface="Lato"/>
                <a:sym typeface="Lato"/>
              </a:rPr>
              <a:t>rock climbing</a:t>
            </a:r>
            <a:r>
              <a:rPr lang="en" sz="1000">
                <a:latin typeface="Lato"/>
                <a:ea typeface="Lato"/>
                <a:cs typeface="Lato"/>
                <a:sym typeface="Lato"/>
              </a:rPr>
              <a:t> out of the other and problems and brainstormed ideas for how our solution could potentially be different and better than other solutions </a:t>
            </a:r>
            <a:endParaRPr i="1" sz="1000">
              <a:latin typeface="Lato"/>
              <a:ea typeface="Lato"/>
              <a:cs typeface="Lato"/>
              <a:sym typeface="Lato"/>
            </a:endParaRPr>
          </a:p>
        </p:txBody>
      </p:sp>
      <p:sp>
        <p:nvSpPr>
          <p:cNvPr id="274" name="Google Shape;274;p39"/>
          <p:cNvSpPr txBox="1"/>
          <p:nvPr/>
        </p:nvSpPr>
        <p:spPr>
          <a:xfrm>
            <a:off x="1943725" y="664100"/>
            <a:ext cx="240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12: </a:t>
            </a:r>
            <a:r>
              <a:rPr lang="en" sz="900">
                <a:latin typeface="Lato"/>
                <a:ea typeface="Lato"/>
                <a:cs typeface="Lato"/>
                <a:sym typeface="Lato"/>
              </a:rPr>
              <a:t>had the idea of making a solution with only one rock climbing treadmill (model made on Autodesk Fusion 360)</a:t>
            </a:r>
            <a:endParaRPr>
              <a:latin typeface="Lato"/>
              <a:ea typeface="Lato"/>
              <a:cs typeface="Lato"/>
              <a:sym typeface="Lato"/>
            </a:endParaRPr>
          </a:p>
        </p:txBody>
      </p:sp>
      <p:pic>
        <p:nvPicPr>
          <p:cNvPr id="275" name="Google Shape;275;p39"/>
          <p:cNvPicPr preferRelativeResize="0"/>
          <p:nvPr/>
        </p:nvPicPr>
        <p:blipFill rotWithShape="1">
          <a:blip r:embed="rId4">
            <a:alphaModFix/>
          </a:blip>
          <a:srcRect b="0" l="19151" r="27912" t="7071"/>
          <a:stretch/>
        </p:blipFill>
        <p:spPr>
          <a:xfrm>
            <a:off x="205763" y="3622065"/>
            <a:ext cx="1759025" cy="1536159"/>
          </a:xfrm>
          <a:prstGeom prst="rect">
            <a:avLst/>
          </a:prstGeom>
          <a:noFill/>
          <a:ln>
            <a:noFill/>
          </a:ln>
        </p:spPr>
      </p:pic>
      <p:sp>
        <p:nvSpPr>
          <p:cNvPr id="276" name="Google Shape;276;p39"/>
          <p:cNvSpPr txBox="1"/>
          <p:nvPr/>
        </p:nvSpPr>
        <p:spPr>
          <a:xfrm>
            <a:off x="6559825" y="711825"/>
            <a:ext cx="240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15: </a:t>
            </a:r>
            <a:r>
              <a:rPr lang="en" sz="900">
                <a:latin typeface="Lato"/>
                <a:ea typeface="Lato"/>
                <a:cs typeface="Lato"/>
                <a:sym typeface="Lato"/>
              </a:rPr>
              <a:t>changed idea to </a:t>
            </a:r>
            <a:r>
              <a:rPr lang="en" sz="900">
                <a:latin typeface="Lato"/>
                <a:ea typeface="Lato"/>
                <a:cs typeface="Lato"/>
                <a:sym typeface="Lato"/>
              </a:rPr>
              <a:t>make a solution with 6 treadmills that were put in a pentagonal formation for more climbing area and jumps with two way directions</a:t>
            </a:r>
            <a:endParaRPr>
              <a:latin typeface="Lato"/>
              <a:ea typeface="Lato"/>
              <a:cs typeface="Lato"/>
              <a:sym typeface="Lato"/>
            </a:endParaRPr>
          </a:p>
        </p:txBody>
      </p:sp>
      <p:sp>
        <p:nvSpPr>
          <p:cNvPr id="277" name="Google Shape;277;p39"/>
          <p:cNvSpPr txBox="1"/>
          <p:nvPr/>
        </p:nvSpPr>
        <p:spPr>
          <a:xfrm>
            <a:off x="4263900" y="697550"/>
            <a:ext cx="240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15: </a:t>
            </a:r>
            <a:r>
              <a:rPr lang="en" sz="900">
                <a:latin typeface="Lato"/>
                <a:ea typeface="Lato"/>
                <a:cs typeface="Lato"/>
                <a:sym typeface="Lato"/>
              </a:rPr>
              <a:t>had an idea of stacking multiple treadmills together (later realized it would be too high up and dangerous)</a:t>
            </a:r>
            <a:endParaRPr>
              <a:latin typeface="Lato"/>
              <a:ea typeface="Lato"/>
              <a:cs typeface="Lato"/>
              <a:sym typeface="Lato"/>
            </a:endParaRPr>
          </a:p>
        </p:txBody>
      </p:sp>
      <p:pic>
        <p:nvPicPr>
          <p:cNvPr id="278" name="Google Shape;278;p39"/>
          <p:cNvPicPr preferRelativeResize="0"/>
          <p:nvPr/>
        </p:nvPicPr>
        <p:blipFill rotWithShape="1">
          <a:blip r:embed="rId5">
            <a:alphaModFix/>
          </a:blip>
          <a:srcRect b="50614" l="68820" r="0" t="23027"/>
          <a:stretch/>
        </p:blipFill>
        <p:spPr>
          <a:xfrm>
            <a:off x="4825650" y="1301400"/>
            <a:ext cx="1202400" cy="1355700"/>
          </a:xfrm>
          <a:prstGeom prst="roundRect">
            <a:avLst>
              <a:gd fmla="val 16667" name="adj"/>
            </a:avLst>
          </a:prstGeom>
          <a:noFill/>
          <a:ln>
            <a:noFill/>
          </a:ln>
        </p:spPr>
      </p:pic>
      <p:pic>
        <p:nvPicPr>
          <p:cNvPr id="279" name="Google Shape;279;p39"/>
          <p:cNvPicPr preferRelativeResize="0"/>
          <p:nvPr/>
        </p:nvPicPr>
        <p:blipFill rotWithShape="1">
          <a:blip r:embed="rId5">
            <a:alphaModFix/>
          </a:blip>
          <a:srcRect b="6670" l="37626" r="16375" t="57293"/>
          <a:stretch/>
        </p:blipFill>
        <p:spPr>
          <a:xfrm>
            <a:off x="7278050" y="1400397"/>
            <a:ext cx="1202400" cy="1256700"/>
          </a:xfrm>
          <a:prstGeom prst="roundRect">
            <a:avLst>
              <a:gd fmla="val 16667" name="adj"/>
            </a:avLst>
          </a:prstGeom>
          <a:noFill/>
          <a:ln>
            <a:noFill/>
          </a:ln>
        </p:spPr>
      </p:pic>
      <p:pic>
        <p:nvPicPr>
          <p:cNvPr id="280" name="Google Shape;280;p39"/>
          <p:cNvPicPr preferRelativeResize="0"/>
          <p:nvPr/>
        </p:nvPicPr>
        <p:blipFill rotWithShape="1">
          <a:blip r:embed="rId6">
            <a:alphaModFix/>
          </a:blip>
          <a:srcRect b="6498" l="0" r="0" t="0"/>
          <a:stretch/>
        </p:blipFill>
        <p:spPr>
          <a:xfrm>
            <a:off x="2038450" y="3651475"/>
            <a:ext cx="2369050" cy="1395975"/>
          </a:xfrm>
          <a:prstGeom prst="rect">
            <a:avLst/>
          </a:prstGeom>
          <a:noFill/>
          <a:ln>
            <a:noFill/>
          </a:ln>
        </p:spPr>
      </p:pic>
      <p:pic>
        <p:nvPicPr>
          <p:cNvPr id="281" name="Google Shape;281;p39"/>
          <p:cNvPicPr preferRelativeResize="0"/>
          <p:nvPr/>
        </p:nvPicPr>
        <p:blipFill rotWithShape="1">
          <a:blip r:embed="rId7">
            <a:alphaModFix/>
          </a:blip>
          <a:srcRect b="6171" l="16124" r="11274" t="9176"/>
          <a:stretch/>
        </p:blipFill>
        <p:spPr>
          <a:xfrm>
            <a:off x="3769288" y="3787800"/>
            <a:ext cx="1839669" cy="1355700"/>
          </a:xfrm>
          <a:prstGeom prst="rect">
            <a:avLst/>
          </a:prstGeom>
          <a:noFill/>
          <a:ln>
            <a:noFill/>
          </a:ln>
        </p:spPr>
      </p:pic>
      <p:sp>
        <p:nvSpPr>
          <p:cNvPr id="282" name="Google Shape;282;p39"/>
          <p:cNvSpPr txBox="1"/>
          <p:nvPr/>
        </p:nvSpPr>
        <p:spPr>
          <a:xfrm>
            <a:off x="-11075" y="3051175"/>
            <a:ext cx="219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Mar 24: </a:t>
            </a:r>
            <a:r>
              <a:rPr lang="en" sz="900">
                <a:latin typeface="Lato"/>
                <a:ea typeface="Lato"/>
                <a:cs typeface="Lato"/>
                <a:sym typeface="Lato"/>
              </a:rPr>
              <a:t>finished a new Autodesk Fusion 360 model with mats and a screen to control features, such as speed and two way treadmill</a:t>
            </a:r>
            <a:endParaRPr>
              <a:latin typeface="Lato"/>
              <a:ea typeface="Lato"/>
              <a:cs typeface="Lato"/>
              <a:sym typeface="Lato"/>
            </a:endParaRPr>
          </a:p>
        </p:txBody>
      </p:sp>
      <p:sp>
        <p:nvSpPr>
          <p:cNvPr id="283" name="Google Shape;283;p39"/>
          <p:cNvSpPr txBox="1"/>
          <p:nvPr/>
        </p:nvSpPr>
        <p:spPr>
          <a:xfrm>
            <a:off x="2657775" y="3008550"/>
            <a:ext cx="21927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Apr 5</a:t>
            </a:r>
            <a:r>
              <a:rPr b="1" lang="en" sz="900">
                <a:latin typeface="Lato"/>
                <a:ea typeface="Lato"/>
                <a:cs typeface="Lato"/>
                <a:sym typeface="Lato"/>
              </a:rPr>
              <a:t>: </a:t>
            </a:r>
            <a:r>
              <a:rPr lang="en" sz="900">
                <a:latin typeface="Lato"/>
                <a:ea typeface="Lato"/>
                <a:cs typeface="Lato"/>
                <a:sym typeface="Lato"/>
              </a:rPr>
              <a:t>used feedback from Adam Catalano from the edge at a March 25th meeting to finally finish a new Autodesk Fusion Model; an immersive luxury version with a screened dome; and normal version with side foam for extra protection </a:t>
            </a:r>
            <a:endParaRPr>
              <a:latin typeface="Lato"/>
              <a:ea typeface="Lato"/>
              <a:cs typeface="Lato"/>
              <a:sym typeface="Lato"/>
            </a:endParaRPr>
          </a:p>
        </p:txBody>
      </p:sp>
      <p:sp>
        <p:nvSpPr>
          <p:cNvPr id="284" name="Google Shape;284;p39"/>
          <p:cNvSpPr txBox="1"/>
          <p:nvPr/>
        </p:nvSpPr>
        <p:spPr>
          <a:xfrm>
            <a:off x="5958900" y="3051175"/>
            <a:ext cx="219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Apr 5: </a:t>
            </a:r>
            <a:r>
              <a:rPr lang="en" sz="900">
                <a:latin typeface="Lato"/>
                <a:ea typeface="Lato"/>
                <a:cs typeface="Lato"/>
                <a:sym typeface="Lato"/>
              </a:rPr>
              <a:t>also finished our lego model of InfiniteClimb+ using a hub</a:t>
            </a:r>
            <a:endParaRPr>
              <a:latin typeface="Lato"/>
              <a:ea typeface="Lato"/>
              <a:cs typeface="Lato"/>
              <a:sym typeface="Lato"/>
            </a:endParaRPr>
          </a:p>
        </p:txBody>
      </p:sp>
      <p:cxnSp>
        <p:nvCxnSpPr>
          <p:cNvPr id="285" name="Google Shape;285;p39"/>
          <p:cNvCxnSpPr/>
          <p:nvPr/>
        </p:nvCxnSpPr>
        <p:spPr>
          <a:xfrm rot="10800000">
            <a:off x="7137630" y="2776673"/>
            <a:ext cx="0" cy="198300"/>
          </a:xfrm>
          <a:prstGeom prst="straightConnector1">
            <a:avLst/>
          </a:prstGeom>
          <a:noFill/>
          <a:ln cap="flat" cmpd="sng" w="38100">
            <a:solidFill>
              <a:srgbClr val="1B212C"/>
            </a:solidFill>
            <a:prstDash val="solid"/>
            <a:round/>
            <a:headEnd len="med" w="med" type="none"/>
            <a:tailEnd len="med" w="med" type="none"/>
          </a:ln>
        </p:spPr>
      </p:cxnSp>
      <p:pic>
        <p:nvPicPr>
          <p:cNvPr id="286" name="Google Shape;286;p39"/>
          <p:cNvPicPr preferRelativeResize="0"/>
          <p:nvPr/>
        </p:nvPicPr>
        <p:blipFill>
          <a:blip r:embed="rId8">
            <a:alphaModFix/>
          </a:blip>
          <a:stretch>
            <a:fillRect/>
          </a:stretch>
        </p:blipFill>
        <p:spPr>
          <a:xfrm>
            <a:off x="5654250" y="3671614"/>
            <a:ext cx="1552200" cy="1355700"/>
          </a:xfrm>
          <a:prstGeom prst="roundRect">
            <a:avLst>
              <a:gd fmla="val 16667" name="adj"/>
            </a:avLst>
          </a:prstGeom>
          <a:noFill/>
          <a:ln>
            <a:noFill/>
          </a:ln>
        </p:spPr>
      </p:pic>
      <p:pic>
        <p:nvPicPr>
          <p:cNvPr id="287" name="Google Shape;287;p39"/>
          <p:cNvPicPr preferRelativeResize="0"/>
          <p:nvPr/>
        </p:nvPicPr>
        <p:blipFill>
          <a:blip r:embed="rId9">
            <a:alphaModFix/>
          </a:blip>
          <a:stretch>
            <a:fillRect/>
          </a:stretch>
        </p:blipFill>
        <p:spPr>
          <a:xfrm>
            <a:off x="7537201" y="3622085"/>
            <a:ext cx="1318800" cy="12090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pic>
        <p:nvPicPr>
          <p:cNvPr id="292" name="Google Shape;292;p40"/>
          <p:cNvPicPr preferRelativeResize="0"/>
          <p:nvPr/>
        </p:nvPicPr>
        <p:blipFill rotWithShape="1">
          <a:blip r:embed="rId3">
            <a:alphaModFix/>
          </a:blip>
          <a:srcRect b="0" l="19151" r="27912" t="7071"/>
          <a:stretch/>
        </p:blipFill>
        <p:spPr>
          <a:xfrm>
            <a:off x="283538" y="1938226"/>
            <a:ext cx="3511851" cy="3066925"/>
          </a:xfrm>
          <a:prstGeom prst="rect">
            <a:avLst/>
          </a:prstGeom>
          <a:noFill/>
          <a:ln>
            <a:noFill/>
          </a:ln>
        </p:spPr>
      </p:pic>
      <p:sp>
        <p:nvSpPr>
          <p:cNvPr id="293" name="Google Shape;293;p40"/>
          <p:cNvSpPr txBox="1"/>
          <p:nvPr/>
        </p:nvSpPr>
        <p:spPr>
          <a:xfrm>
            <a:off x="3039825" y="44725"/>
            <a:ext cx="502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Londrina Sketch"/>
                <a:ea typeface="Londrina Sketch"/>
                <a:cs typeface="Londrina Sketch"/>
                <a:sym typeface="Londrina Sketch"/>
              </a:rPr>
              <a:t>Major </a:t>
            </a:r>
            <a:r>
              <a:rPr b="1" lang="en" sz="3200">
                <a:latin typeface="Londrina Sketch"/>
                <a:ea typeface="Londrina Sketch"/>
                <a:cs typeface="Londrina Sketch"/>
                <a:sym typeface="Londrina Sketch"/>
              </a:rPr>
              <a:t>Iteration:</a:t>
            </a:r>
            <a:endParaRPr b="1" sz="3200">
              <a:latin typeface="Londrina Sketch"/>
              <a:ea typeface="Londrina Sketch"/>
              <a:cs typeface="Londrina Sketch"/>
              <a:sym typeface="Londrina Sketch"/>
            </a:endParaRPr>
          </a:p>
        </p:txBody>
      </p:sp>
      <p:pic>
        <p:nvPicPr>
          <p:cNvPr id="294" name="Google Shape;294;p40"/>
          <p:cNvPicPr preferRelativeResize="0"/>
          <p:nvPr/>
        </p:nvPicPr>
        <p:blipFill rotWithShape="1">
          <a:blip r:embed="rId4">
            <a:alphaModFix/>
          </a:blip>
          <a:srcRect b="6498" l="0" r="0" t="0"/>
          <a:stretch/>
        </p:blipFill>
        <p:spPr>
          <a:xfrm>
            <a:off x="4044525" y="2045437"/>
            <a:ext cx="5099475" cy="3004900"/>
          </a:xfrm>
          <a:prstGeom prst="rect">
            <a:avLst/>
          </a:prstGeom>
          <a:noFill/>
          <a:ln>
            <a:noFill/>
          </a:ln>
        </p:spPr>
      </p:pic>
      <p:sp>
        <p:nvSpPr>
          <p:cNvPr id="295" name="Google Shape;295;p40"/>
          <p:cNvSpPr txBox="1"/>
          <p:nvPr/>
        </p:nvSpPr>
        <p:spPr>
          <a:xfrm>
            <a:off x="93550" y="752250"/>
            <a:ext cx="34812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omfortaa"/>
                <a:ea typeface="Comfortaa"/>
                <a:cs typeface="Comfortaa"/>
                <a:sym typeface="Comfortaa"/>
              </a:rPr>
              <a:t>Where We Started:</a:t>
            </a:r>
            <a:r>
              <a:rPr lang="en">
                <a:latin typeface="Comfortaa"/>
                <a:ea typeface="Comfortaa"/>
                <a:cs typeface="Comfortaa"/>
                <a:sym typeface="Comfortaa"/>
              </a:rPr>
              <a:t> We Used </a:t>
            </a:r>
            <a:r>
              <a:rPr lang="en">
                <a:latin typeface="Comfortaa"/>
                <a:ea typeface="Comfortaa"/>
                <a:cs typeface="Comfortaa"/>
                <a:sym typeface="Comfortaa"/>
              </a:rPr>
              <a:t>InfiniteClimb+ using 6-8 </a:t>
            </a:r>
            <a:r>
              <a:rPr b="1" lang="en">
                <a:latin typeface="Comfortaa"/>
                <a:ea typeface="Comfortaa"/>
                <a:cs typeface="Comfortaa"/>
                <a:sym typeface="Comfortaa"/>
              </a:rPr>
              <a:t>two-way</a:t>
            </a:r>
            <a:r>
              <a:rPr lang="en">
                <a:latin typeface="Comfortaa"/>
                <a:ea typeface="Comfortaa"/>
                <a:cs typeface="Comfortaa"/>
                <a:sym typeface="Comfortaa"/>
              </a:rPr>
              <a:t> treadmills, so climbers can climb in two directions and sideways with more freedom in climbing area</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p:txBody>
      </p:sp>
      <p:sp>
        <p:nvSpPr>
          <p:cNvPr id="296" name="Google Shape;296;p40"/>
          <p:cNvSpPr txBox="1"/>
          <p:nvPr/>
        </p:nvSpPr>
        <p:spPr>
          <a:xfrm>
            <a:off x="5065275" y="645625"/>
            <a:ext cx="3481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omfortaa"/>
                <a:ea typeface="Comfortaa"/>
                <a:cs typeface="Comfortaa"/>
                <a:sym typeface="Comfortaa"/>
              </a:rPr>
              <a:t>Now:</a:t>
            </a:r>
            <a:r>
              <a:rPr lang="en">
                <a:latin typeface="Comfortaa"/>
                <a:ea typeface="Comfortaa"/>
                <a:cs typeface="Comfortaa"/>
                <a:sym typeface="Comfortaa"/>
              </a:rPr>
              <a:t> We have 6-8 normal vertical treadmills, because with help from Adam Catalano two way treadmills aren’t </a:t>
            </a:r>
            <a:r>
              <a:rPr lang="en">
                <a:latin typeface="Comfortaa"/>
                <a:ea typeface="Comfortaa"/>
                <a:cs typeface="Comfortaa"/>
                <a:sym typeface="Comfortaa"/>
              </a:rPr>
              <a:t>necessary. Climbers don’t climb sideways as much, and vertical treadmills themselves already allow infinite climbing area. Also, added immersive experiences. </a:t>
            </a:r>
            <a:endParaRPr>
              <a:latin typeface="Comfortaa"/>
              <a:ea typeface="Comfortaa"/>
              <a:cs typeface="Comfortaa"/>
              <a:sym typeface="Comfortaa"/>
            </a:endParaRPr>
          </a:p>
          <a:p>
            <a:pPr indent="0" lvl="0" marL="0" rtl="0" algn="ctr">
              <a:spcBef>
                <a:spcPts val="0"/>
              </a:spcBef>
              <a:spcAft>
                <a:spcPts val="0"/>
              </a:spcAft>
              <a:buNone/>
            </a:pPr>
            <a:r>
              <a:t/>
            </a:r>
            <a:endParaRPr>
              <a:latin typeface="Comfortaa"/>
              <a:ea typeface="Comfortaa"/>
              <a:cs typeface="Comfortaa"/>
              <a:sym typeface="Comfortaa"/>
            </a:endParaRPr>
          </a:p>
        </p:txBody>
      </p:sp>
      <p:pic>
        <p:nvPicPr>
          <p:cNvPr id="297" name="Google Shape;297;p40"/>
          <p:cNvPicPr preferRelativeResize="0"/>
          <p:nvPr/>
        </p:nvPicPr>
        <p:blipFill rotWithShape="1">
          <a:blip r:embed="rId5">
            <a:alphaModFix/>
          </a:blip>
          <a:srcRect b="19848" l="6482" r="12794" t="23310"/>
          <a:stretch/>
        </p:blipFill>
        <p:spPr>
          <a:xfrm>
            <a:off x="3334475" y="1872474"/>
            <a:ext cx="1616400" cy="15165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pic>
        <p:nvPicPr>
          <p:cNvPr id="302" name="Google Shape;302;p41"/>
          <p:cNvPicPr preferRelativeResize="0"/>
          <p:nvPr/>
        </p:nvPicPr>
        <p:blipFill rotWithShape="1">
          <a:blip r:embed="rId3">
            <a:alphaModFix/>
          </a:blip>
          <a:srcRect b="26248" l="8816" r="79611" t="29426"/>
          <a:stretch/>
        </p:blipFill>
        <p:spPr>
          <a:xfrm rot="5128657">
            <a:off x="2811239" y="2110061"/>
            <a:ext cx="1613648" cy="2060275"/>
          </a:xfrm>
          <a:prstGeom prst="rect">
            <a:avLst/>
          </a:prstGeom>
          <a:noFill/>
          <a:ln>
            <a:noFill/>
          </a:ln>
        </p:spPr>
      </p:pic>
      <p:pic>
        <p:nvPicPr>
          <p:cNvPr id="303" name="Google Shape;303;p41"/>
          <p:cNvPicPr preferRelativeResize="0"/>
          <p:nvPr/>
        </p:nvPicPr>
        <p:blipFill>
          <a:blip r:embed="rId4">
            <a:alphaModFix/>
          </a:blip>
          <a:stretch>
            <a:fillRect/>
          </a:stretch>
        </p:blipFill>
        <p:spPr>
          <a:xfrm>
            <a:off x="3022650" y="221250"/>
            <a:ext cx="1575600" cy="1575600"/>
          </a:xfrm>
          <a:prstGeom prst="roundRect">
            <a:avLst>
              <a:gd fmla="val 16667" name="adj"/>
            </a:avLst>
          </a:prstGeom>
          <a:noFill/>
          <a:ln>
            <a:noFill/>
          </a:ln>
        </p:spPr>
      </p:pic>
      <p:pic>
        <p:nvPicPr>
          <p:cNvPr id="304" name="Google Shape;304;p41"/>
          <p:cNvPicPr preferRelativeResize="0"/>
          <p:nvPr/>
        </p:nvPicPr>
        <p:blipFill>
          <a:blip r:embed="rId5">
            <a:alphaModFix/>
          </a:blip>
          <a:stretch>
            <a:fillRect/>
          </a:stretch>
        </p:blipFill>
        <p:spPr>
          <a:xfrm>
            <a:off x="327975" y="3536400"/>
            <a:ext cx="2738525" cy="1322650"/>
          </a:xfrm>
          <a:prstGeom prst="rect">
            <a:avLst/>
          </a:prstGeom>
          <a:noFill/>
          <a:ln>
            <a:noFill/>
          </a:ln>
        </p:spPr>
      </p:pic>
      <p:sp>
        <p:nvSpPr>
          <p:cNvPr id="305" name="Google Shape;305;p41"/>
          <p:cNvSpPr txBox="1"/>
          <p:nvPr>
            <p:ph idx="4294967295" type="title"/>
          </p:nvPr>
        </p:nvSpPr>
        <p:spPr>
          <a:xfrm>
            <a:off x="4802175" y="799350"/>
            <a:ext cx="4162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820">
                <a:solidFill>
                  <a:srgbClr val="1B212C"/>
                </a:solidFill>
                <a:latin typeface="Londrina Sketch"/>
                <a:ea typeface="Londrina Sketch"/>
                <a:cs typeface="Londrina Sketch"/>
                <a:sym typeface="Londrina Sketch"/>
              </a:rPr>
              <a:t>Our Features On      Special Holds</a:t>
            </a:r>
            <a:endParaRPr b="1" sz="4820">
              <a:solidFill>
                <a:srgbClr val="1B212C"/>
              </a:solidFill>
              <a:latin typeface="Londrina Sketch"/>
              <a:ea typeface="Londrina Sketch"/>
              <a:cs typeface="Londrina Sketch"/>
              <a:sym typeface="Londrina Sketch"/>
            </a:endParaRPr>
          </a:p>
        </p:txBody>
      </p:sp>
      <p:sp>
        <p:nvSpPr>
          <p:cNvPr id="306" name="Google Shape;306;p41"/>
          <p:cNvSpPr txBox="1"/>
          <p:nvPr>
            <p:ph idx="4294967295" type="body"/>
          </p:nvPr>
        </p:nvSpPr>
        <p:spPr>
          <a:xfrm>
            <a:off x="5103400" y="2343150"/>
            <a:ext cx="3837000" cy="1785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1018"/>
              <a:buNone/>
            </a:pPr>
            <a:r>
              <a:rPr lang="en" sz="1502">
                <a:solidFill>
                  <a:srgbClr val="1E1E1E"/>
                </a:solidFill>
                <a:latin typeface="Oswald"/>
                <a:ea typeface="Oswald"/>
                <a:cs typeface="Oswald"/>
                <a:sym typeface="Oswald"/>
              </a:rPr>
              <a:t>These holds are for beginners, who need a guided path without an instructor screaming at them to take a certain path, or blind or deaf climbers. The feel and hearing of vibrations connected through a motor on the holds, can help lead blind climbers to know which hold to reach for. Deaf people can see which holds to climb on through led lights that would light up a path to take. We noticed this was a problem when we visited the Edge. The adults would scream at us to climb and reach for certain holds.</a:t>
            </a:r>
            <a:endParaRPr b="1" sz="1502">
              <a:solidFill>
                <a:srgbClr val="1E1E1E"/>
              </a:solidFill>
              <a:latin typeface="Oswald"/>
              <a:ea typeface="Oswald"/>
              <a:cs typeface="Oswald"/>
              <a:sym typeface="Oswald"/>
            </a:endParaRPr>
          </a:p>
        </p:txBody>
      </p:sp>
      <p:pic>
        <p:nvPicPr>
          <p:cNvPr id="307" name="Google Shape;307;p41"/>
          <p:cNvPicPr preferRelativeResize="0"/>
          <p:nvPr/>
        </p:nvPicPr>
        <p:blipFill>
          <a:blip r:embed="rId6">
            <a:alphaModFix/>
          </a:blip>
          <a:stretch>
            <a:fillRect/>
          </a:stretch>
        </p:blipFill>
        <p:spPr>
          <a:xfrm>
            <a:off x="417375" y="1167275"/>
            <a:ext cx="1843500" cy="17709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17200" y="13784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Cost &amp; Profits</a:t>
            </a:r>
            <a:endParaRPr b="1" sz="5020">
              <a:latin typeface="Londrina Sketch"/>
              <a:ea typeface="Londrina Sketch"/>
              <a:cs typeface="Londrina Sketch"/>
              <a:sym typeface="Londrina Sketch"/>
            </a:endParaRPr>
          </a:p>
        </p:txBody>
      </p:sp>
      <p:sp>
        <p:nvSpPr>
          <p:cNvPr id="313" name="Google Shape;313;p42"/>
          <p:cNvSpPr txBox="1"/>
          <p:nvPr/>
        </p:nvSpPr>
        <p:spPr>
          <a:xfrm>
            <a:off x="4668825" y="31650"/>
            <a:ext cx="4420800" cy="3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Happy Monkey"/>
                <a:ea typeface="Happy Monkey"/>
                <a:cs typeface="Happy Monkey"/>
                <a:sym typeface="Happy Monkey"/>
              </a:rPr>
              <a:t>Standard Version:</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 $11,470</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with profit = $13,764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Profit = $2,294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_____________________</a:t>
            </a:r>
            <a:endParaRPr sz="2200">
              <a:latin typeface="Happy Monkey"/>
              <a:ea typeface="Happy Monkey"/>
              <a:cs typeface="Happy Monkey"/>
              <a:sym typeface="Happy Monkey"/>
            </a:endParaRPr>
          </a:p>
          <a:p>
            <a:pPr indent="0" lvl="0" marL="0" rtl="0" algn="l">
              <a:spcBef>
                <a:spcPts val="0"/>
              </a:spcBef>
              <a:spcAft>
                <a:spcPts val="0"/>
              </a:spcAft>
              <a:buNone/>
            </a:pPr>
            <a:r>
              <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Luxury Version:</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 $15,970</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Full cost with profit = $19,164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Profit = $3,194</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_____________________</a:t>
            </a:r>
            <a:endParaRPr sz="2200">
              <a:latin typeface="Happy Monkey"/>
              <a:ea typeface="Happy Monkey"/>
              <a:cs typeface="Happy Monkey"/>
              <a:sym typeface="Happy Monkey"/>
            </a:endParaRPr>
          </a:p>
          <a:p>
            <a:pPr indent="0" lvl="0" marL="0" rtl="0" algn="l">
              <a:spcBef>
                <a:spcPts val="0"/>
              </a:spcBef>
              <a:spcAft>
                <a:spcPts val="0"/>
              </a:spcAft>
              <a:buNone/>
            </a:pPr>
            <a:r>
              <a:t/>
            </a:r>
            <a:endParaRPr sz="2200">
              <a:latin typeface="Happy Monkey"/>
              <a:ea typeface="Happy Monkey"/>
              <a:cs typeface="Happy Monkey"/>
              <a:sym typeface="Happy Monkey"/>
            </a:endParaRPr>
          </a:p>
          <a:p>
            <a:pPr indent="0" lvl="0" marL="0" rtl="0" algn="l">
              <a:spcBef>
                <a:spcPts val="0"/>
              </a:spcBef>
              <a:spcAft>
                <a:spcPts val="0"/>
              </a:spcAft>
              <a:buNone/>
            </a:pPr>
            <a:r>
              <a:rPr lang="en" sz="2200">
                <a:latin typeface="Happy Monkey"/>
                <a:ea typeface="Happy Monkey"/>
                <a:cs typeface="Happy Monkey"/>
                <a:sym typeface="Happy Monkey"/>
              </a:rPr>
              <a:t>General Profit = 16.67%</a:t>
            </a:r>
            <a:endParaRPr sz="2200">
              <a:latin typeface="Happy Monkey"/>
              <a:ea typeface="Happy Monkey"/>
              <a:cs typeface="Happy Monkey"/>
              <a:sym typeface="Happy Monkey"/>
            </a:endParaRPr>
          </a:p>
          <a:p>
            <a:pPr indent="0" lvl="0" marL="0" rtl="0" algn="l">
              <a:spcBef>
                <a:spcPts val="0"/>
              </a:spcBef>
              <a:spcAft>
                <a:spcPts val="0"/>
              </a:spcAft>
              <a:buNone/>
            </a:pPr>
            <a:r>
              <a:t/>
            </a:r>
            <a:endParaRPr sz="2800">
              <a:latin typeface="Happy Monkey"/>
              <a:ea typeface="Happy Monkey"/>
              <a:cs typeface="Happy Monkey"/>
              <a:sym typeface="Happy Monke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24300" y="148972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Materials part of our solution</a:t>
            </a:r>
            <a:endParaRPr b="1" sz="5020">
              <a:latin typeface="Londrina Sketch"/>
              <a:ea typeface="Londrina Sketch"/>
              <a:cs typeface="Londrina Sketch"/>
              <a:sym typeface="Londrina Sketch"/>
            </a:endParaRPr>
          </a:p>
        </p:txBody>
      </p:sp>
      <p:sp>
        <p:nvSpPr>
          <p:cNvPr id="319" name="Google Shape;319;p43"/>
          <p:cNvSpPr txBox="1"/>
          <p:nvPr/>
        </p:nvSpPr>
        <p:spPr>
          <a:xfrm>
            <a:off x="5292275" y="177125"/>
            <a:ext cx="3322800" cy="4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appy Monkey"/>
                <a:ea typeface="Happy Monkey"/>
                <a:cs typeface="Happy Monkey"/>
                <a:sym typeface="Happy Monkey"/>
              </a:rPr>
              <a:t>Standard version:</a:t>
            </a:r>
            <a:endParaRPr sz="1800">
              <a:latin typeface="Happy Monkey"/>
              <a:ea typeface="Happy Monkey"/>
              <a:cs typeface="Happy Monkey"/>
              <a:sym typeface="Happy Monkey"/>
            </a:endParaRPr>
          </a:p>
          <a:p>
            <a:pPr indent="0" lvl="0" marL="0" rtl="0" algn="l">
              <a:spcBef>
                <a:spcPts val="0"/>
              </a:spcBef>
              <a:spcAft>
                <a:spcPts val="0"/>
              </a:spcAft>
              <a:buNone/>
            </a:pPr>
            <a:r>
              <a:t/>
            </a:r>
            <a:endParaRPr sz="3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One side treadmills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Holds (300)</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LCD Display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Kiosk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Mat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Foam (8)</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Stop sensors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Supports (6)</a:t>
            </a:r>
            <a:endParaRPr sz="1800">
              <a:latin typeface="Happy Monkey"/>
              <a:ea typeface="Happy Monkey"/>
              <a:cs typeface="Happy Monkey"/>
              <a:sym typeface="Happy Monkey"/>
            </a:endParaRPr>
          </a:p>
          <a:p>
            <a:pPr indent="0" lvl="0" marL="0" rtl="0" algn="l">
              <a:spcBef>
                <a:spcPts val="0"/>
              </a:spcBef>
              <a:spcAft>
                <a:spcPts val="0"/>
              </a:spcAft>
              <a:buNone/>
            </a:pPr>
            <a:r>
              <a:t/>
            </a:r>
            <a:endParaRPr sz="900">
              <a:latin typeface="Happy Monkey"/>
              <a:ea typeface="Happy Monkey"/>
              <a:cs typeface="Happy Monkey"/>
              <a:sym typeface="Happy Monkey"/>
            </a:endParaRPr>
          </a:p>
          <a:p>
            <a:pPr indent="0" lvl="0" marL="0" rtl="0" algn="l">
              <a:spcBef>
                <a:spcPts val="0"/>
              </a:spcBef>
              <a:spcAft>
                <a:spcPts val="0"/>
              </a:spcAft>
              <a:buNone/>
            </a:pPr>
            <a:r>
              <a:rPr lang="en" sz="1800">
                <a:latin typeface="Happy Monkey"/>
                <a:ea typeface="Happy Monkey"/>
                <a:cs typeface="Happy Monkey"/>
                <a:sym typeface="Happy Monkey"/>
              </a:rPr>
              <a:t>Luxury version:</a:t>
            </a:r>
            <a:endParaRPr sz="1800">
              <a:latin typeface="Happy Monkey"/>
              <a:ea typeface="Happy Monkey"/>
              <a:cs typeface="Happy Monkey"/>
              <a:sym typeface="Happy Monkey"/>
            </a:endParaRPr>
          </a:p>
          <a:p>
            <a:pPr indent="0" lvl="0" marL="0" rtl="0" algn="l">
              <a:spcBef>
                <a:spcPts val="0"/>
              </a:spcBef>
              <a:spcAft>
                <a:spcPts val="0"/>
              </a:spcAft>
              <a:buNone/>
            </a:pPr>
            <a:r>
              <a:t/>
            </a:r>
            <a:endParaRPr sz="300">
              <a:latin typeface="Happy Monkey"/>
              <a:ea typeface="Happy Monkey"/>
              <a:cs typeface="Happy Monkey"/>
              <a:sym typeface="Happy Monkey"/>
            </a:endParaRPr>
          </a:p>
          <a:p>
            <a:pPr indent="0" lvl="0" marL="0" rtl="0" algn="l">
              <a:spcBef>
                <a:spcPts val="0"/>
              </a:spcBef>
              <a:spcAft>
                <a:spcPts val="0"/>
              </a:spcAft>
              <a:buNone/>
            </a:pPr>
            <a:r>
              <a:rPr lang="en" sz="1800">
                <a:latin typeface="Happy Monkey"/>
                <a:ea typeface="Happy Monkey"/>
                <a:cs typeface="Happy Monkey"/>
                <a:sym typeface="Happy Monkey"/>
              </a:rPr>
              <a:t>Has all, but also includes Immersive features</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Projecting dome (1)</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Speakers (6)</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Light-up holds (300)</a:t>
            </a:r>
            <a:endParaRPr sz="1800">
              <a:latin typeface="Happy Monkey"/>
              <a:ea typeface="Happy Monkey"/>
              <a:cs typeface="Happy Monkey"/>
              <a:sym typeface="Happy Monkey"/>
            </a:endParaRPr>
          </a:p>
          <a:p>
            <a:pPr indent="-342900" lvl="0" marL="457200" rtl="0" algn="l">
              <a:spcBef>
                <a:spcPts val="0"/>
              </a:spcBef>
              <a:spcAft>
                <a:spcPts val="0"/>
              </a:spcAft>
              <a:buSzPts val="1800"/>
              <a:buFont typeface="Happy Monkey"/>
              <a:buChar char="-"/>
            </a:pPr>
            <a:r>
              <a:rPr lang="en" sz="1800">
                <a:latin typeface="Happy Monkey"/>
                <a:ea typeface="Happy Monkey"/>
                <a:cs typeface="Happy Monkey"/>
                <a:sym typeface="Happy Monkey"/>
              </a:rPr>
              <a:t>Vibrations</a:t>
            </a:r>
            <a:endParaRPr sz="1800">
              <a:latin typeface="Happy Monkey"/>
              <a:ea typeface="Happy Monkey"/>
              <a:cs typeface="Happy Monkey"/>
              <a:sym typeface="Happy Monke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nvSpPr>
        <p:spPr>
          <a:xfrm>
            <a:off x="109500" y="594521"/>
            <a:ext cx="8925000" cy="813600"/>
          </a:xfrm>
          <a:prstGeom prst="rect">
            <a:avLst/>
          </a:prstGeom>
          <a:noFill/>
          <a:ln cap="flat" cmpd="sng" w="9525">
            <a:solidFill>
              <a:srgbClr val="1B21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400">
                <a:latin typeface="Ubuntu"/>
                <a:ea typeface="Ubuntu"/>
                <a:cs typeface="Ubuntu"/>
                <a:sym typeface="Ubuntu"/>
              </a:rPr>
              <a:t>    </a:t>
            </a:r>
            <a:r>
              <a:rPr lang="en" sz="4400">
                <a:latin typeface="Ubuntu"/>
                <a:ea typeface="Ubuntu"/>
                <a:cs typeface="Ubuntu"/>
                <a:sym typeface="Ubuntu"/>
              </a:rPr>
              <a:t>Season </a:t>
            </a:r>
            <a:r>
              <a:rPr lang="en" sz="4400">
                <a:latin typeface="Ubuntu"/>
                <a:ea typeface="Ubuntu"/>
                <a:cs typeface="Ubuntu"/>
                <a:sym typeface="Ubuntu"/>
              </a:rPr>
              <a:t>Timeline</a:t>
            </a:r>
            <a:r>
              <a:rPr lang="en" sz="4400">
                <a:latin typeface="Ubuntu"/>
                <a:ea typeface="Ubuntu"/>
                <a:cs typeface="Ubuntu"/>
                <a:sym typeface="Ubuntu"/>
              </a:rPr>
              <a:t> - Innovation </a:t>
            </a:r>
            <a:endParaRPr sz="4400">
              <a:latin typeface="Ubuntu"/>
              <a:ea typeface="Ubuntu"/>
              <a:cs typeface="Ubuntu"/>
              <a:sym typeface="Ubuntu"/>
            </a:endParaRPr>
          </a:p>
        </p:txBody>
      </p:sp>
      <p:pic>
        <p:nvPicPr>
          <p:cNvPr id="115" name="Google Shape;115;p26"/>
          <p:cNvPicPr preferRelativeResize="0"/>
          <p:nvPr/>
        </p:nvPicPr>
        <p:blipFill>
          <a:blip r:embed="rId3">
            <a:alphaModFix/>
          </a:blip>
          <a:stretch>
            <a:fillRect/>
          </a:stretch>
        </p:blipFill>
        <p:spPr>
          <a:xfrm>
            <a:off x="190023" y="3356913"/>
            <a:ext cx="1671000" cy="125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16" name="Google Shape;116;p26"/>
          <p:cNvSpPr txBox="1"/>
          <p:nvPr/>
        </p:nvSpPr>
        <p:spPr>
          <a:xfrm>
            <a:off x="81150" y="1645975"/>
            <a:ext cx="1969500" cy="492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Sept 2023</a:t>
            </a:r>
            <a:endParaRPr sz="2000">
              <a:solidFill>
                <a:srgbClr val="1B212C"/>
              </a:solidFill>
              <a:latin typeface="Helvetica Neue"/>
              <a:ea typeface="Helvetica Neue"/>
              <a:cs typeface="Helvetica Neue"/>
              <a:sym typeface="Helvetica Neue"/>
            </a:endParaRPr>
          </a:p>
        </p:txBody>
      </p:sp>
      <p:sp>
        <p:nvSpPr>
          <p:cNvPr id="117" name="Google Shape;117;p26"/>
          <p:cNvSpPr txBox="1"/>
          <p:nvPr/>
        </p:nvSpPr>
        <p:spPr>
          <a:xfrm>
            <a:off x="2393475" y="1541275"/>
            <a:ext cx="1761000" cy="702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Early Oct 2023</a:t>
            </a:r>
            <a:r>
              <a:rPr lang="en" sz="2100">
                <a:solidFill>
                  <a:srgbClr val="1B212C"/>
                </a:solidFill>
                <a:latin typeface="Helvetica Neue"/>
                <a:ea typeface="Helvetica Neue"/>
                <a:cs typeface="Helvetica Neue"/>
                <a:sym typeface="Helvetica Neue"/>
              </a:rPr>
              <a:t> </a:t>
            </a:r>
            <a:endParaRPr sz="2100">
              <a:solidFill>
                <a:srgbClr val="1B212C"/>
              </a:solidFill>
              <a:latin typeface="Helvetica Neue"/>
              <a:ea typeface="Helvetica Neue"/>
              <a:cs typeface="Helvetica Neue"/>
              <a:sym typeface="Helvetica Neue"/>
            </a:endParaRPr>
          </a:p>
        </p:txBody>
      </p:sp>
      <p:sp>
        <p:nvSpPr>
          <p:cNvPr id="118" name="Google Shape;118;p26"/>
          <p:cNvSpPr txBox="1"/>
          <p:nvPr/>
        </p:nvSpPr>
        <p:spPr>
          <a:xfrm>
            <a:off x="4633775" y="1480825"/>
            <a:ext cx="1483800" cy="800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 Mid </a:t>
            </a:r>
            <a:r>
              <a:rPr lang="en" sz="2000">
                <a:solidFill>
                  <a:srgbClr val="1B212C"/>
                </a:solidFill>
                <a:latin typeface="Helvetica Neue"/>
                <a:ea typeface="Helvetica Neue"/>
                <a:cs typeface="Helvetica Neue"/>
                <a:sym typeface="Helvetica Neue"/>
              </a:rPr>
              <a:t>Oct 2023 </a:t>
            </a:r>
            <a:endParaRPr sz="2000">
              <a:solidFill>
                <a:srgbClr val="FFFFFF"/>
              </a:solidFill>
              <a:latin typeface="Helvetica Neue"/>
              <a:ea typeface="Helvetica Neue"/>
              <a:cs typeface="Helvetica Neue"/>
              <a:sym typeface="Helvetica Neue"/>
            </a:endParaRPr>
          </a:p>
        </p:txBody>
      </p:sp>
      <p:sp>
        <p:nvSpPr>
          <p:cNvPr id="119" name="Google Shape;119;p26"/>
          <p:cNvSpPr txBox="1"/>
          <p:nvPr/>
        </p:nvSpPr>
        <p:spPr>
          <a:xfrm>
            <a:off x="6811363" y="1492075"/>
            <a:ext cx="1682400" cy="800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B212C"/>
                </a:solidFill>
                <a:latin typeface="Helvetica Neue"/>
                <a:ea typeface="Helvetica Neue"/>
                <a:cs typeface="Helvetica Neue"/>
                <a:sym typeface="Helvetica Neue"/>
              </a:rPr>
              <a:t>Early Nov </a:t>
            </a:r>
            <a:r>
              <a:rPr lang="en" sz="2000">
                <a:solidFill>
                  <a:srgbClr val="1B212C"/>
                </a:solidFill>
                <a:latin typeface="Helvetica Neue"/>
                <a:ea typeface="Helvetica Neue"/>
                <a:cs typeface="Helvetica Neue"/>
                <a:sym typeface="Helvetica Neue"/>
              </a:rPr>
              <a:t>2023</a:t>
            </a:r>
            <a:endParaRPr sz="2000">
              <a:solidFill>
                <a:srgbClr val="1B212C"/>
              </a:solidFill>
              <a:latin typeface="Helvetica Neue"/>
              <a:ea typeface="Helvetica Neue"/>
              <a:cs typeface="Helvetica Neue"/>
              <a:sym typeface="Helvetica Neue"/>
            </a:endParaRPr>
          </a:p>
        </p:txBody>
      </p:sp>
      <p:cxnSp>
        <p:nvCxnSpPr>
          <p:cNvPr id="120" name="Google Shape;120;p26"/>
          <p:cNvCxnSpPr/>
          <p:nvPr/>
        </p:nvCxnSpPr>
        <p:spPr>
          <a:xfrm>
            <a:off x="-76956" y="2475568"/>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21" name="Google Shape;121;p26"/>
          <p:cNvCxnSpPr/>
          <p:nvPr/>
        </p:nvCxnSpPr>
        <p:spPr>
          <a:xfrm rot="10800000">
            <a:off x="5375685" y="23539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2" name="Google Shape;122;p26"/>
          <p:cNvCxnSpPr/>
          <p:nvPr/>
        </p:nvCxnSpPr>
        <p:spPr>
          <a:xfrm rot="10800000">
            <a:off x="3273977" y="23764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3" name="Google Shape;123;p26"/>
          <p:cNvCxnSpPr/>
          <p:nvPr/>
        </p:nvCxnSpPr>
        <p:spPr>
          <a:xfrm rot="10800000">
            <a:off x="1025518" y="2376423"/>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24" name="Google Shape;124;p26"/>
          <p:cNvCxnSpPr/>
          <p:nvPr/>
        </p:nvCxnSpPr>
        <p:spPr>
          <a:xfrm rot="10800000">
            <a:off x="7652580" y="2376423"/>
            <a:ext cx="0" cy="198300"/>
          </a:xfrm>
          <a:prstGeom prst="straightConnector1">
            <a:avLst/>
          </a:prstGeom>
          <a:noFill/>
          <a:ln cap="flat" cmpd="sng" w="38100">
            <a:solidFill>
              <a:srgbClr val="1B212C"/>
            </a:solidFill>
            <a:prstDash val="solid"/>
            <a:round/>
            <a:headEnd len="med" w="med" type="none"/>
            <a:tailEnd len="med" w="med" type="none"/>
          </a:ln>
        </p:spPr>
      </p:cxnSp>
      <p:sp>
        <p:nvSpPr>
          <p:cNvPr id="125" name="Google Shape;125;p26"/>
          <p:cNvSpPr txBox="1"/>
          <p:nvPr/>
        </p:nvSpPr>
        <p:spPr>
          <a:xfrm>
            <a:off x="40775" y="2527425"/>
            <a:ext cx="1969500" cy="6771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Kickoff meeting!</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Meet the team</a:t>
            </a:r>
            <a:endParaRPr sz="1600">
              <a:solidFill>
                <a:srgbClr val="1B212C"/>
              </a:solidFill>
              <a:latin typeface="Roboto Slab"/>
              <a:ea typeface="Roboto Slab"/>
              <a:cs typeface="Roboto Slab"/>
              <a:sym typeface="Roboto Slab"/>
            </a:endParaRPr>
          </a:p>
        </p:txBody>
      </p:sp>
      <p:pic>
        <p:nvPicPr>
          <p:cNvPr id="126" name="Google Shape;126;p26"/>
          <p:cNvPicPr preferRelativeResize="0"/>
          <p:nvPr/>
        </p:nvPicPr>
        <p:blipFill rotWithShape="1">
          <a:blip r:embed="rId4">
            <a:alphaModFix/>
          </a:blip>
          <a:srcRect b="4579" l="2581" r="0" t="5621"/>
          <a:stretch/>
        </p:blipFill>
        <p:spPr>
          <a:xfrm>
            <a:off x="372025" y="662775"/>
            <a:ext cx="671688" cy="677100"/>
          </a:xfrm>
          <a:prstGeom prst="rect">
            <a:avLst/>
          </a:prstGeom>
          <a:noFill/>
          <a:ln>
            <a:noFill/>
          </a:ln>
        </p:spPr>
      </p:pic>
      <p:sp>
        <p:nvSpPr>
          <p:cNvPr id="127" name="Google Shape;127;p26"/>
          <p:cNvSpPr txBox="1"/>
          <p:nvPr/>
        </p:nvSpPr>
        <p:spPr>
          <a:xfrm>
            <a:off x="2121075" y="2527425"/>
            <a:ext cx="2305800" cy="894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Researched/ brainstormed innovation problems</a:t>
            </a:r>
            <a:endParaRPr sz="1600">
              <a:solidFill>
                <a:srgbClr val="1B212C"/>
              </a:solidFill>
              <a:latin typeface="Roboto Slab"/>
              <a:ea typeface="Roboto Slab"/>
              <a:cs typeface="Roboto Slab"/>
              <a:sym typeface="Roboto Slab"/>
            </a:endParaRPr>
          </a:p>
        </p:txBody>
      </p:sp>
      <p:pic>
        <p:nvPicPr>
          <p:cNvPr id="128" name="Google Shape;128;p26"/>
          <p:cNvPicPr preferRelativeResize="0"/>
          <p:nvPr/>
        </p:nvPicPr>
        <p:blipFill>
          <a:blip r:embed="rId5">
            <a:alphaModFix/>
          </a:blip>
          <a:stretch>
            <a:fillRect/>
          </a:stretch>
        </p:blipFill>
        <p:spPr>
          <a:xfrm>
            <a:off x="4650863" y="3931527"/>
            <a:ext cx="1449600" cy="1091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29" name="Google Shape;129;p26"/>
          <p:cNvPicPr preferRelativeResize="0"/>
          <p:nvPr/>
        </p:nvPicPr>
        <p:blipFill rotWithShape="1">
          <a:blip r:embed="rId6">
            <a:alphaModFix/>
          </a:blip>
          <a:srcRect b="19487" l="5485" r="3696" t="16971"/>
          <a:stretch/>
        </p:blipFill>
        <p:spPr>
          <a:xfrm>
            <a:off x="2571672" y="3543025"/>
            <a:ext cx="1404600" cy="13053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30" name="Google Shape;130;p26"/>
          <p:cNvSpPr txBox="1"/>
          <p:nvPr/>
        </p:nvSpPr>
        <p:spPr>
          <a:xfrm>
            <a:off x="4495175" y="2527425"/>
            <a:ext cx="1761000" cy="13053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Narrowed down/focused on one problem </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Found a creative solution</a:t>
            </a:r>
            <a:endParaRPr sz="1500">
              <a:solidFill>
                <a:schemeClr val="dk1"/>
              </a:solidFill>
              <a:latin typeface="Roboto Slab"/>
              <a:ea typeface="Roboto Slab"/>
              <a:cs typeface="Roboto Slab"/>
              <a:sym typeface="Roboto Slab"/>
            </a:endParaRPr>
          </a:p>
        </p:txBody>
      </p:sp>
      <p:sp>
        <p:nvSpPr>
          <p:cNvPr id="131" name="Google Shape;131;p26"/>
          <p:cNvSpPr txBox="1"/>
          <p:nvPr/>
        </p:nvSpPr>
        <p:spPr>
          <a:xfrm>
            <a:off x="6324475" y="2527425"/>
            <a:ext cx="2810700" cy="15462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Albany Public Library science/engineering event</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Sent out tri-building survey</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Compared solution with others</a:t>
            </a:r>
            <a:endParaRPr sz="15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500">
                <a:solidFill>
                  <a:schemeClr val="dk1"/>
                </a:solidFill>
                <a:latin typeface="Roboto Slab"/>
                <a:ea typeface="Roboto Slab"/>
                <a:cs typeface="Roboto Slab"/>
                <a:sym typeface="Roboto Slab"/>
              </a:rPr>
              <a:t>- Started making trivia skit</a:t>
            </a:r>
            <a:endParaRPr sz="1500">
              <a:solidFill>
                <a:schemeClr val="dk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317200" y="17594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20">
                <a:latin typeface="Londrina Sketch"/>
                <a:ea typeface="Londrina Sketch"/>
                <a:cs typeface="Londrina Sketch"/>
                <a:sym typeface="Londrina Sketch"/>
              </a:rPr>
              <a:t>Resources Used</a:t>
            </a:r>
            <a:endParaRPr b="1" sz="5020">
              <a:latin typeface="Londrina Sketch"/>
              <a:ea typeface="Londrina Sketch"/>
              <a:cs typeface="Londrina Sketch"/>
              <a:sym typeface="Londrina Sketch"/>
            </a:endParaRPr>
          </a:p>
        </p:txBody>
      </p:sp>
      <p:sp>
        <p:nvSpPr>
          <p:cNvPr id="325" name="Google Shape;325;p44"/>
          <p:cNvSpPr txBox="1"/>
          <p:nvPr>
            <p:ph idx="2" type="body"/>
          </p:nvPr>
        </p:nvSpPr>
        <p:spPr>
          <a:xfrm>
            <a:off x="5398550" y="524250"/>
            <a:ext cx="3051900" cy="24048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Quicksand"/>
              <a:buChar char="-"/>
            </a:pPr>
            <a:r>
              <a:rPr lang="en" sz="1700">
                <a:solidFill>
                  <a:schemeClr val="dk1"/>
                </a:solidFill>
                <a:latin typeface="Quicksand"/>
                <a:ea typeface="Quicksand"/>
                <a:cs typeface="Quicksand"/>
                <a:sym typeface="Quicksand"/>
              </a:rPr>
              <a:t>Autodesk Fusion 360 (fusion model)</a:t>
            </a:r>
            <a:endParaRPr sz="1700">
              <a:solidFill>
                <a:schemeClr val="dk1"/>
              </a:solidFill>
              <a:latin typeface="Quicksand"/>
              <a:ea typeface="Quicksand"/>
              <a:cs typeface="Quicksand"/>
              <a:sym typeface="Quicksand"/>
            </a:endParaRPr>
          </a:p>
          <a:p>
            <a:pPr indent="-336550" lvl="0" marL="457200" rtl="0" algn="l">
              <a:spcBef>
                <a:spcPts val="0"/>
              </a:spcBef>
              <a:spcAft>
                <a:spcPts val="0"/>
              </a:spcAft>
              <a:buClr>
                <a:schemeClr val="dk1"/>
              </a:buClr>
              <a:buSzPts val="1700"/>
              <a:buFont typeface="Quicksand"/>
              <a:buChar char="-"/>
            </a:pPr>
            <a:r>
              <a:rPr lang="en" sz="1700">
                <a:solidFill>
                  <a:schemeClr val="dk1"/>
                </a:solidFill>
                <a:latin typeface="Quicksand"/>
                <a:ea typeface="Quicksand"/>
                <a:cs typeface="Quicksand"/>
                <a:sym typeface="Quicksand"/>
              </a:rPr>
              <a:t>monday.com (progress tracker)</a:t>
            </a:r>
            <a:endParaRPr sz="1700">
              <a:solidFill>
                <a:schemeClr val="dk1"/>
              </a:solidFill>
              <a:latin typeface="Quicksand"/>
              <a:ea typeface="Quicksand"/>
              <a:cs typeface="Quicksand"/>
              <a:sym typeface="Quicksand"/>
            </a:endParaRPr>
          </a:p>
          <a:p>
            <a:pPr indent="-336550" lvl="0" marL="457200" rtl="0" algn="l">
              <a:spcBef>
                <a:spcPts val="0"/>
              </a:spcBef>
              <a:spcAft>
                <a:spcPts val="0"/>
              </a:spcAft>
              <a:buClr>
                <a:schemeClr val="dk1"/>
              </a:buClr>
              <a:buSzPts val="1700"/>
              <a:buFont typeface="Quicksand"/>
              <a:buChar char="-"/>
            </a:pPr>
            <a:r>
              <a:rPr lang="en" sz="1700">
                <a:solidFill>
                  <a:schemeClr val="dk1"/>
                </a:solidFill>
                <a:latin typeface="Quicksand"/>
                <a:ea typeface="Quicksand"/>
                <a:cs typeface="Quicksand"/>
                <a:sym typeface="Quicksand"/>
              </a:rPr>
              <a:t>Legos and Hubs For our Lego Model</a:t>
            </a:r>
            <a:endParaRPr sz="1700">
              <a:solidFill>
                <a:schemeClr val="dk1"/>
              </a:solidFill>
              <a:latin typeface="Quicksand"/>
              <a:ea typeface="Quicksand"/>
              <a:cs typeface="Quicksand"/>
              <a:sym typeface="Quicksand"/>
            </a:endParaRPr>
          </a:p>
          <a:p>
            <a:pPr indent="0" lvl="0" marL="0" rtl="0" algn="l">
              <a:spcBef>
                <a:spcPts val="1200"/>
              </a:spcBef>
              <a:spcAft>
                <a:spcPts val="1200"/>
              </a:spcAft>
              <a:buNone/>
            </a:pPr>
            <a:r>
              <a:t/>
            </a:r>
            <a:endParaRPr sz="1700">
              <a:solidFill>
                <a:schemeClr val="dk1"/>
              </a:solidFill>
              <a:latin typeface="Quicksand"/>
              <a:ea typeface="Quicksand"/>
              <a:cs typeface="Quicksand"/>
              <a:sym typeface="Quicksand"/>
            </a:endParaRPr>
          </a:p>
        </p:txBody>
      </p:sp>
      <p:pic>
        <p:nvPicPr>
          <p:cNvPr id="326" name="Google Shape;326;p44"/>
          <p:cNvPicPr preferRelativeResize="0"/>
          <p:nvPr/>
        </p:nvPicPr>
        <p:blipFill rotWithShape="1">
          <a:blip r:embed="rId3">
            <a:alphaModFix/>
          </a:blip>
          <a:srcRect b="19848" l="6482" r="12794" t="23310"/>
          <a:stretch/>
        </p:blipFill>
        <p:spPr>
          <a:xfrm>
            <a:off x="6025555" y="2674523"/>
            <a:ext cx="1950300" cy="18303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5"/>
          <p:cNvSpPr txBox="1"/>
          <p:nvPr/>
        </p:nvSpPr>
        <p:spPr>
          <a:xfrm>
            <a:off x="-155075" y="5478825"/>
            <a:ext cx="8832300" cy="33741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0"/>
              </a:spcAft>
              <a:buNone/>
            </a:pPr>
            <a:r>
              <a:rPr lang="en">
                <a:solidFill>
                  <a:schemeClr val="dk1"/>
                </a:solidFill>
              </a:rPr>
              <a:t>Prishita: Field hockey - team not communicating, training, and field conditions</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Sasha: Generally, finding time for hobbies. </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Jacob: Parents believe too much time doing just one activity</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Eli: Not enough time. Not always having the materials to work with. The process is time consuming. The resin mixing takes lots of time to mix. The mechanics are time consuming. Have to watch the laser for many hours.  Researching the equipment to use is time consuming. </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Audrey: need to learn how to cook/bake better; lots of waste when cooking/baking doesn’t go well; don’t get good feedback to get better. </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Yuhan: painting - supplies are expensive. W</a:t>
            </a:r>
            <a:r>
              <a:rPr lang="en">
                <a:solidFill>
                  <a:schemeClr val="dk1"/>
                </a:solidFill>
              </a:rPr>
              <a:t>atercolor takes longer to dry. You can’t cover up with water color but you can with acrylics.  </a:t>
            </a:r>
            <a:endParaRPr>
              <a:solidFill>
                <a:schemeClr val="dk1"/>
              </a:solidFill>
            </a:endParaRPr>
          </a:p>
          <a:p>
            <a:pPr indent="0" lvl="0" marL="1371600" rtl="0" algn="l">
              <a:lnSpc>
                <a:spcPct val="115000"/>
              </a:lnSpc>
              <a:spcBef>
                <a:spcPts val="0"/>
              </a:spcBef>
              <a:spcAft>
                <a:spcPts val="0"/>
              </a:spcAft>
              <a:buNone/>
            </a:pPr>
            <a:r>
              <a:rPr lang="en">
                <a:solidFill>
                  <a:schemeClr val="dk1"/>
                </a:solidFill>
              </a:rPr>
              <a:t>Rishabh: hard to learn to draw online, training needed to be better at soccer, training is expensive</a:t>
            </a:r>
            <a:endParaRPr>
              <a:solidFill>
                <a:schemeClr val="dk1"/>
              </a:solidFill>
            </a:endParaRPr>
          </a:p>
        </p:txBody>
      </p:sp>
      <p:sp>
        <p:nvSpPr>
          <p:cNvPr id="332" name="Google Shape;332;p45"/>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latin typeface="Londrina Sketch"/>
                <a:ea typeface="Londrina Sketch"/>
                <a:cs typeface="Londrina Sketch"/>
                <a:sym typeface="Londrina Sketch"/>
              </a:rPr>
              <a:t>Experts + Outreach</a:t>
            </a:r>
            <a:endParaRPr b="1" sz="4000">
              <a:latin typeface="Londrina Sketch"/>
              <a:ea typeface="Londrina Sketch"/>
              <a:cs typeface="Londrina Sketch"/>
              <a:sym typeface="Londrina Sketch"/>
            </a:endParaRPr>
          </a:p>
        </p:txBody>
      </p:sp>
      <p:sp>
        <p:nvSpPr>
          <p:cNvPr id="333" name="Google Shape;333;p45"/>
          <p:cNvSpPr txBox="1"/>
          <p:nvPr/>
        </p:nvSpPr>
        <p:spPr>
          <a:xfrm>
            <a:off x="4567975" y="2946575"/>
            <a:ext cx="36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34" name="Google Shape;334;p45"/>
          <p:cNvSpPr txBox="1"/>
          <p:nvPr/>
        </p:nvSpPr>
        <p:spPr>
          <a:xfrm>
            <a:off x="0" y="562500"/>
            <a:ext cx="4874400" cy="45810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SzPts val="1350"/>
              <a:buFont typeface="Roboto Slab"/>
              <a:buChar char="-"/>
            </a:pPr>
            <a:r>
              <a:rPr lang="en" sz="1350">
                <a:latin typeface="Roboto Slab"/>
                <a:ea typeface="Roboto Slab"/>
                <a:cs typeface="Roboto Slab"/>
                <a:sym typeface="Roboto Slab"/>
              </a:rPr>
              <a:t>We talked to Adam Catalano from The Edge, an indoor rock </a:t>
            </a:r>
            <a:r>
              <a:rPr lang="en" sz="1350">
                <a:latin typeface="Roboto Slab"/>
                <a:ea typeface="Roboto Slab"/>
                <a:cs typeface="Roboto Slab"/>
                <a:sym typeface="Roboto Slab"/>
              </a:rPr>
              <a:t>climbing</a:t>
            </a:r>
            <a:r>
              <a:rPr lang="en" sz="1350">
                <a:latin typeface="Roboto Slab"/>
                <a:ea typeface="Roboto Slab"/>
                <a:cs typeface="Roboto Slab"/>
                <a:sym typeface="Roboto Slab"/>
              </a:rPr>
              <a:t> gym/area in Halfmoon. He came to one of our meeting to give us feedback on the </a:t>
            </a:r>
            <a:r>
              <a:rPr lang="en" sz="1350">
                <a:latin typeface="Roboto Slab"/>
                <a:ea typeface="Roboto Slab"/>
                <a:cs typeface="Roboto Slab"/>
                <a:sym typeface="Roboto Slab"/>
              </a:rPr>
              <a:t>Infinite Climb</a:t>
            </a:r>
            <a:r>
              <a:rPr lang="en" sz="1350">
                <a:latin typeface="Roboto Slab"/>
                <a:ea typeface="Roboto Slab"/>
                <a:cs typeface="Roboto Slab"/>
                <a:sym typeface="Roboto Slab"/>
              </a:rPr>
              <a:t>. One piece of advice he gave was to reduce the height: we </a:t>
            </a:r>
            <a:r>
              <a:rPr lang="en" sz="1350">
                <a:latin typeface="Roboto Slab"/>
                <a:ea typeface="Roboto Slab"/>
                <a:cs typeface="Roboto Slab"/>
                <a:sym typeface="Roboto Slab"/>
              </a:rPr>
              <a:t>originally</a:t>
            </a:r>
            <a:r>
              <a:rPr lang="en" sz="1350">
                <a:latin typeface="Roboto Slab"/>
                <a:ea typeface="Roboto Slab"/>
                <a:cs typeface="Roboto Slab"/>
                <a:sym typeface="Roboto Slab"/>
              </a:rPr>
              <a:t> had it had 10 feet, but he said to reduce it to about 8 feet, because you would be climbing a treadmill and not really going anywhere.</a:t>
            </a:r>
            <a:endParaRPr sz="1350">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00">
              <a:latin typeface="Roboto Slab"/>
              <a:ea typeface="Roboto Slab"/>
              <a:cs typeface="Roboto Slab"/>
              <a:sym typeface="Roboto Slab"/>
            </a:endParaRPr>
          </a:p>
          <a:p>
            <a:pPr indent="0" lvl="0" marL="0" rtl="0" algn="l">
              <a:lnSpc>
                <a:spcPct val="115000"/>
              </a:lnSpc>
              <a:spcBef>
                <a:spcPts val="0"/>
              </a:spcBef>
              <a:spcAft>
                <a:spcPts val="0"/>
              </a:spcAft>
              <a:buNone/>
            </a:pPr>
            <a:r>
              <a:rPr lang="en" sz="1300">
                <a:latin typeface="Roboto Slab"/>
                <a:ea typeface="Roboto Slab"/>
                <a:cs typeface="Roboto Slab"/>
                <a:sym typeface="Roboto Slab"/>
              </a:rPr>
              <a:t>Outreach:</a:t>
            </a:r>
            <a:endParaRPr sz="1300">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Bookmarks - Distributed to Shen Middle School Libraries, Albany Library, and FLL Club members</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Open Source License on </a:t>
            </a:r>
            <a:r>
              <a:rPr lang="en" sz="1300">
                <a:solidFill>
                  <a:schemeClr val="dk1"/>
                </a:solidFill>
                <a:latin typeface="Roboto Slab"/>
                <a:ea typeface="Roboto Slab"/>
                <a:cs typeface="Roboto Slab"/>
                <a:sym typeface="Roboto Slab"/>
              </a:rPr>
              <a:t>GitHub</a:t>
            </a:r>
            <a:r>
              <a:rPr lang="en" sz="1300">
                <a:solidFill>
                  <a:schemeClr val="dk1"/>
                </a:solidFill>
                <a:latin typeface="Roboto Slab"/>
                <a:ea typeface="Roboto Slab"/>
                <a:cs typeface="Roboto Slab"/>
                <a:sym typeface="Roboto Slab"/>
              </a:rPr>
              <a:t>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Team Website - Brochures &amp; Bookmarks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 11.11.23 - Albany Library Washington Branch</a:t>
            </a:r>
            <a:endParaRPr sz="1300">
              <a:solidFill>
                <a:schemeClr val="dk1"/>
              </a:solidFill>
              <a:latin typeface="Roboto Slab"/>
              <a:ea typeface="Roboto Slab"/>
              <a:cs typeface="Roboto Slab"/>
              <a:sym typeface="Roboto Slab"/>
            </a:endParaRPr>
          </a:p>
          <a:p>
            <a:pPr indent="0" lvl="0" marL="457200" rtl="0" algn="l">
              <a:lnSpc>
                <a:spcPct val="115000"/>
              </a:lnSpc>
              <a:spcBef>
                <a:spcPts val="0"/>
              </a:spcBef>
              <a:spcAft>
                <a:spcPts val="0"/>
              </a:spcAft>
              <a:buNone/>
            </a:pPr>
            <a:r>
              <a:rPr lang="en" sz="1300">
                <a:solidFill>
                  <a:schemeClr val="dk1"/>
                </a:solidFill>
                <a:latin typeface="Roboto Slab"/>
                <a:ea typeface="Roboto Slab"/>
                <a:cs typeface="Roboto Slab"/>
                <a:sym typeface="Roboto Slab"/>
              </a:rPr>
              <a:t>(Science Time With Mr. Bill Mielke)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Shen Robot Rumble &amp; Second Shen Robot Rumble</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FRC Tournament At MVP Arena</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1.26.24 Shen First Explore Festival </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 sz="1300">
                <a:solidFill>
                  <a:schemeClr val="dk1"/>
                </a:solidFill>
                <a:latin typeface="Roboto Slab"/>
                <a:ea typeface="Roboto Slab"/>
                <a:cs typeface="Roboto Slab"/>
                <a:sym typeface="Roboto Slab"/>
              </a:rPr>
              <a:t>4.19.24 Shen Science Health &amp; Discovery Night</a:t>
            </a:r>
            <a:endParaRPr sz="13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500">
              <a:latin typeface="Roboto Slab"/>
              <a:ea typeface="Roboto Slab"/>
              <a:cs typeface="Roboto Slab"/>
              <a:sym typeface="Roboto Slab"/>
            </a:endParaRPr>
          </a:p>
        </p:txBody>
      </p:sp>
      <p:pic>
        <p:nvPicPr>
          <p:cNvPr id="335" name="Google Shape;335;p45"/>
          <p:cNvPicPr preferRelativeResize="0"/>
          <p:nvPr/>
        </p:nvPicPr>
        <p:blipFill rotWithShape="1">
          <a:blip r:embed="rId3">
            <a:alphaModFix/>
          </a:blip>
          <a:srcRect b="0" l="0" r="0" t="7859"/>
          <a:stretch/>
        </p:blipFill>
        <p:spPr>
          <a:xfrm rot="11">
            <a:off x="4705750" y="4489031"/>
            <a:ext cx="2249075" cy="585843"/>
          </a:xfrm>
          <a:prstGeom prst="rect">
            <a:avLst/>
          </a:prstGeom>
          <a:noFill/>
          <a:ln>
            <a:noFill/>
          </a:ln>
        </p:spPr>
      </p:pic>
      <p:pic>
        <p:nvPicPr>
          <p:cNvPr id="336" name="Google Shape;336;p45"/>
          <p:cNvPicPr preferRelativeResize="0"/>
          <p:nvPr/>
        </p:nvPicPr>
        <p:blipFill>
          <a:blip r:embed="rId4">
            <a:alphaModFix/>
          </a:blip>
          <a:stretch>
            <a:fillRect/>
          </a:stretch>
        </p:blipFill>
        <p:spPr>
          <a:xfrm>
            <a:off x="7265224" y="2541350"/>
            <a:ext cx="1762200" cy="2349900"/>
          </a:xfrm>
          <a:prstGeom prst="roundRect">
            <a:avLst>
              <a:gd fmla="val 16667" name="adj"/>
            </a:avLst>
          </a:prstGeom>
          <a:noFill/>
          <a:ln>
            <a:noFill/>
          </a:ln>
        </p:spPr>
      </p:pic>
      <p:pic>
        <p:nvPicPr>
          <p:cNvPr id="337" name="Google Shape;337;p45"/>
          <p:cNvPicPr preferRelativeResize="0"/>
          <p:nvPr/>
        </p:nvPicPr>
        <p:blipFill>
          <a:blip r:embed="rId5">
            <a:alphaModFix/>
          </a:blip>
          <a:stretch>
            <a:fillRect/>
          </a:stretch>
        </p:blipFill>
        <p:spPr>
          <a:xfrm>
            <a:off x="4714108" y="2541357"/>
            <a:ext cx="2464500" cy="1855500"/>
          </a:xfrm>
          <a:prstGeom prst="roundRect">
            <a:avLst>
              <a:gd fmla="val 16667" name="adj"/>
            </a:avLst>
          </a:prstGeom>
          <a:noFill/>
          <a:ln>
            <a:noFill/>
          </a:ln>
        </p:spPr>
      </p:pic>
      <p:pic>
        <p:nvPicPr>
          <p:cNvPr id="338" name="Google Shape;338;p45"/>
          <p:cNvPicPr preferRelativeResize="0"/>
          <p:nvPr/>
        </p:nvPicPr>
        <p:blipFill>
          <a:blip r:embed="rId6">
            <a:alphaModFix/>
          </a:blip>
          <a:stretch>
            <a:fillRect/>
          </a:stretch>
        </p:blipFill>
        <p:spPr>
          <a:xfrm rot="339">
            <a:off x="5984815" y="83044"/>
            <a:ext cx="3042600" cy="975900"/>
          </a:xfrm>
          <a:prstGeom prst="roundRect">
            <a:avLst>
              <a:gd fmla="val 16667" name="adj"/>
            </a:avLst>
          </a:prstGeom>
          <a:noFill/>
          <a:ln>
            <a:noFill/>
          </a:ln>
        </p:spPr>
      </p:pic>
      <p:pic>
        <p:nvPicPr>
          <p:cNvPr id="339" name="Google Shape;339;p45"/>
          <p:cNvPicPr preferRelativeResize="0"/>
          <p:nvPr/>
        </p:nvPicPr>
        <p:blipFill rotWithShape="1">
          <a:blip r:embed="rId7">
            <a:alphaModFix/>
          </a:blip>
          <a:srcRect b="10442" l="26213" r="25034" t="0"/>
          <a:stretch/>
        </p:blipFill>
        <p:spPr>
          <a:xfrm>
            <a:off x="8219875" y="1228050"/>
            <a:ext cx="811500" cy="937800"/>
          </a:xfrm>
          <a:prstGeom prst="roundRect">
            <a:avLst>
              <a:gd fmla="val 16667" name="adj"/>
            </a:avLst>
          </a:prstGeom>
          <a:noFill/>
          <a:ln>
            <a:noFill/>
          </a:ln>
        </p:spPr>
      </p:pic>
      <p:pic>
        <p:nvPicPr>
          <p:cNvPr id="340" name="Google Shape;340;p45"/>
          <p:cNvPicPr preferRelativeResize="0"/>
          <p:nvPr/>
        </p:nvPicPr>
        <p:blipFill rotWithShape="1">
          <a:blip r:embed="rId8">
            <a:alphaModFix/>
          </a:blip>
          <a:srcRect b="19848" l="6482" r="12794" t="23310"/>
          <a:stretch/>
        </p:blipFill>
        <p:spPr>
          <a:xfrm>
            <a:off x="4790300" y="92000"/>
            <a:ext cx="1146000" cy="1075500"/>
          </a:xfrm>
          <a:prstGeom prst="ellipse">
            <a:avLst/>
          </a:prstGeom>
          <a:noFill/>
          <a:ln>
            <a:noFill/>
          </a:ln>
        </p:spPr>
      </p:pic>
      <p:pic>
        <p:nvPicPr>
          <p:cNvPr id="341" name="Google Shape;341;p45"/>
          <p:cNvPicPr preferRelativeResize="0"/>
          <p:nvPr/>
        </p:nvPicPr>
        <p:blipFill>
          <a:blip r:embed="rId9">
            <a:alphaModFix/>
          </a:blip>
          <a:stretch>
            <a:fillRect/>
          </a:stretch>
        </p:blipFill>
        <p:spPr>
          <a:xfrm rot="-326">
            <a:off x="4874399" y="1136435"/>
            <a:ext cx="3163200" cy="12654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100117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Nov 2023</a:t>
            </a:r>
            <a:endParaRPr sz="2200">
              <a:solidFill>
                <a:srgbClr val="1B212C"/>
              </a:solidFill>
              <a:latin typeface="Helvetica Neue"/>
              <a:ea typeface="Helvetica Neue"/>
              <a:cs typeface="Helvetica Neue"/>
              <a:sym typeface="Helvetica Neue"/>
            </a:endParaRPr>
          </a:p>
        </p:txBody>
      </p:sp>
      <p:cxnSp>
        <p:nvCxnSpPr>
          <p:cNvPr id="137" name="Google Shape;137;p27"/>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38" name="Google Shape;138;p27"/>
          <p:cNvCxnSpPr/>
          <p:nvPr/>
        </p:nvCxnSpPr>
        <p:spPr>
          <a:xfrm rot="10800000">
            <a:off x="5170435"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39" name="Google Shape;139;p27"/>
          <p:cNvCxnSpPr/>
          <p:nvPr/>
        </p:nvCxnSpPr>
        <p:spPr>
          <a:xfrm rot="10800000">
            <a:off x="1842368"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40" name="Google Shape;140;p27"/>
          <p:cNvSpPr txBox="1"/>
          <p:nvPr/>
        </p:nvSpPr>
        <p:spPr>
          <a:xfrm>
            <a:off x="106275" y="1480475"/>
            <a:ext cx="3472200" cy="1908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Modified solution</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Created concept for advanced prototype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Started building our prototype on Jotform.</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Jotted ideas for innovation skit</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Google Meet with Mr. Nardelli</a:t>
            </a:r>
            <a:endParaRPr sz="1600">
              <a:solidFill>
                <a:srgbClr val="1B212C"/>
              </a:solidFill>
              <a:latin typeface="Roboto Slab"/>
              <a:ea typeface="Roboto Slab"/>
              <a:cs typeface="Roboto Slab"/>
              <a:sym typeface="Roboto Slab"/>
            </a:endParaRPr>
          </a:p>
        </p:txBody>
      </p:sp>
      <p:sp>
        <p:nvSpPr>
          <p:cNvPr id="141" name="Google Shape;141;p27"/>
          <p:cNvSpPr txBox="1"/>
          <p:nvPr/>
        </p:nvSpPr>
        <p:spPr>
          <a:xfrm>
            <a:off x="701987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December 9th 2023</a:t>
            </a:r>
            <a:endParaRPr sz="2200">
              <a:solidFill>
                <a:srgbClr val="1B212C"/>
              </a:solidFill>
              <a:latin typeface="Helvetica Neue"/>
              <a:ea typeface="Helvetica Neue"/>
              <a:cs typeface="Helvetica Neue"/>
              <a:sym typeface="Helvetica Neue"/>
            </a:endParaRPr>
          </a:p>
        </p:txBody>
      </p:sp>
      <p:sp>
        <p:nvSpPr>
          <p:cNvPr id="142" name="Google Shape;142;p27"/>
          <p:cNvSpPr txBox="1"/>
          <p:nvPr/>
        </p:nvSpPr>
        <p:spPr>
          <a:xfrm>
            <a:off x="6878425" y="1480475"/>
            <a:ext cx="1965300" cy="1416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215900" lvl="0" marL="114300" rtl="0" algn="l">
              <a:spcBef>
                <a:spcPts val="0"/>
              </a:spcBef>
              <a:spcAft>
                <a:spcPts val="0"/>
              </a:spcAft>
              <a:buClr>
                <a:srgbClr val="1B212C"/>
              </a:buClr>
              <a:buSzPts val="1600"/>
              <a:buFont typeface="Roboto Slab"/>
              <a:buChar char="-"/>
            </a:pPr>
            <a:r>
              <a:rPr lang="en" sz="1600">
                <a:solidFill>
                  <a:srgbClr val="1B212C"/>
                </a:solidFill>
                <a:latin typeface="Roboto Slab"/>
                <a:ea typeface="Roboto Slab"/>
                <a:cs typeface="Roboto Slab"/>
                <a:sym typeface="Roboto Slab"/>
              </a:rPr>
              <a:t>FLL qualifier @ Shenendehowa HS East </a:t>
            </a:r>
            <a:endParaRPr sz="1600">
              <a:solidFill>
                <a:srgbClr val="1B212C"/>
              </a:solidFill>
              <a:latin typeface="Roboto Slab"/>
              <a:ea typeface="Roboto Slab"/>
              <a:cs typeface="Roboto Slab"/>
              <a:sym typeface="Roboto Slab"/>
            </a:endParaRPr>
          </a:p>
          <a:p>
            <a:pPr indent="-215900" lvl="0" marL="114300" rtl="0" algn="l">
              <a:spcBef>
                <a:spcPts val="0"/>
              </a:spcBef>
              <a:spcAft>
                <a:spcPts val="0"/>
              </a:spcAft>
              <a:buClr>
                <a:srgbClr val="1B212C"/>
              </a:buClr>
              <a:buSzPts val="1600"/>
              <a:buFont typeface="Roboto Slab"/>
              <a:buChar char="-"/>
            </a:pPr>
            <a:r>
              <a:rPr lang="en" sz="1600">
                <a:solidFill>
                  <a:srgbClr val="1B212C"/>
                </a:solidFill>
                <a:latin typeface="Roboto Slab"/>
                <a:ea typeface="Roboto Slab"/>
                <a:cs typeface="Roboto Slab"/>
                <a:sym typeface="Roboto Slab"/>
              </a:rPr>
              <a:t>We advanced to champs!</a:t>
            </a:r>
            <a:endParaRPr sz="1600">
              <a:solidFill>
                <a:srgbClr val="1B212C"/>
              </a:solidFill>
              <a:latin typeface="Roboto Slab"/>
              <a:ea typeface="Roboto Slab"/>
              <a:cs typeface="Roboto Slab"/>
              <a:sym typeface="Roboto Slab"/>
            </a:endParaRPr>
          </a:p>
        </p:txBody>
      </p:sp>
      <p:cxnSp>
        <p:nvCxnSpPr>
          <p:cNvPr id="143" name="Google Shape;143;p27"/>
          <p:cNvCxnSpPr/>
          <p:nvPr/>
        </p:nvCxnSpPr>
        <p:spPr>
          <a:xfrm rot="10800000">
            <a:off x="78610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44" name="Google Shape;144;p27"/>
          <p:cNvSpPr txBox="1"/>
          <p:nvPr/>
        </p:nvSpPr>
        <p:spPr>
          <a:xfrm>
            <a:off x="4329223" y="3258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Dec </a:t>
            </a:r>
            <a:r>
              <a:rPr lang="en" sz="2200">
                <a:solidFill>
                  <a:srgbClr val="1B212C"/>
                </a:solidFill>
                <a:latin typeface="Helvetica Neue"/>
                <a:ea typeface="Helvetica Neue"/>
                <a:cs typeface="Helvetica Neue"/>
                <a:sym typeface="Helvetica Neue"/>
              </a:rPr>
              <a:t>2023</a:t>
            </a:r>
            <a:endParaRPr sz="2200">
              <a:solidFill>
                <a:srgbClr val="1B212C"/>
              </a:solidFill>
              <a:latin typeface="Helvetica Neue"/>
              <a:ea typeface="Helvetica Neue"/>
              <a:cs typeface="Helvetica Neue"/>
              <a:sym typeface="Helvetica Neue"/>
            </a:endParaRPr>
          </a:p>
        </p:txBody>
      </p:sp>
      <p:sp>
        <p:nvSpPr>
          <p:cNvPr id="145" name="Google Shape;145;p27"/>
          <p:cNvSpPr txBox="1"/>
          <p:nvPr/>
        </p:nvSpPr>
        <p:spPr>
          <a:xfrm>
            <a:off x="3855075" y="1480475"/>
            <a:ext cx="2630700" cy="16623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Finished our prototype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Iterated prototype using feedback from counselors </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&amp; practiced innovation skit</a:t>
            </a:r>
            <a:endParaRPr sz="1600">
              <a:solidFill>
                <a:srgbClr val="1B212C"/>
              </a:solidFill>
              <a:latin typeface="Roboto Slab"/>
              <a:ea typeface="Roboto Slab"/>
              <a:cs typeface="Roboto Slab"/>
              <a:sym typeface="Roboto Slab"/>
            </a:endParaRPr>
          </a:p>
        </p:txBody>
      </p:sp>
      <p:pic>
        <p:nvPicPr>
          <p:cNvPr id="146" name="Google Shape;146;p27"/>
          <p:cNvPicPr preferRelativeResize="0"/>
          <p:nvPr/>
        </p:nvPicPr>
        <p:blipFill>
          <a:blip r:embed="rId3">
            <a:alphaModFix/>
          </a:blip>
          <a:stretch>
            <a:fillRect/>
          </a:stretch>
        </p:blipFill>
        <p:spPr>
          <a:xfrm>
            <a:off x="2535574" y="3548736"/>
            <a:ext cx="2358300" cy="1369500"/>
          </a:xfrm>
          <a:prstGeom prst="roundRect">
            <a:avLst>
              <a:gd fmla="val 16667" name="adj"/>
            </a:avLst>
          </a:prstGeom>
          <a:noFill/>
          <a:ln>
            <a:noFill/>
          </a:ln>
        </p:spPr>
      </p:pic>
      <p:pic>
        <p:nvPicPr>
          <p:cNvPr id="147" name="Google Shape;147;p27"/>
          <p:cNvPicPr preferRelativeResize="0"/>
          <p:nvPr/>
        </p:nvPicPr>
        <p:blipFill>
          <a:blip r:embed="rId4">
            <a:alphaModFix/>
          </a:blip>
          <a:stretch>
            <a:fillRect/>
          </a:stretch>
        </p:blipFill>
        <p:spPr>
          <a:xfrm>
            <a:off x="5734302" y="3255925"/>
            <a:ext cx="2492700" cy="1662300"/>
          </a:xfrm>
          <a:prstGeom prst="roundRect">
            <a:avLst>
              <a:gd fmla="val 16667" name="adj"/>
            </a:avLst>
          </a:prstGeom>
          <a:noFill/>
          <a:ln>
            <a:noFill/>
          </a:ln>
        </p:spPr>
      </p:pic>
      <p:pic>
        <p:nvPicPr>
          <p:cNvPr id="148" name="Google Shape;148;p27"/>
          <p:cNvPicPr preferRelativeResize="0"/>
          <p:nvPr/>
        </p:nvPicPr>
        <p:blipFill rotWithShape="1">
          <a:blip r:embed="rId5">
            <a:alphaModFix/>
          </a:blip>
          <a:srcRect b="7358" l="7507" r="8796" t="8734"/>
          <a:stretch/>
        </p:blipFill>
        <p:spPr>
          <a:xfrm>
            <a:off x="205500" y="3571475"/>
            <a:ext cx="1320650" cy="13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nvSpPr>
        <p:spPr>
          <a:xfrm>
            <a:off x="2642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Dec 2023</a:t>
            </a:r>
            <a:endParaRPr sz="2200">
              <a:solidFill>
                <a:srgbClr val="1B212C"/>
              </a:solidFill>
              <a:latin typeface="Helvetica Neue"/>
              <a:ea typeface="Helvetica Neue"/>
              <a:cs typeface="Helvetica Neue"/>
              <a:sym typeface="Helvetica Neue"/>
            </a:endParaRPr>
          </a:p>
        </p:txBody>
      </p:sp>
      <p:cxnSp>
        <p:nvCxnSpPr>
          <p:cNvPr id="154" name="Google Shape;154;p28"/>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55" name="Google Shape;155;p28"/>
          <p:cNvCxnSpPr/>
          <p:nvPr/>
        </p:nvCxnSpPr>
        <p:spPr>
          <a:xfrm rot="10800000">
            <a:off x="3451160"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56" name="Google Shape;156;p28"/>
          <p:cNvCxnSpPr/>
          <p:nvPr/>
        </p:nvCxnSpPr>
        <p:spPr>
          <a:xfrm rot="10800000">
            <a:off x="1105443"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57" name="Google Shape;157;p28"/>
          <p:cNvSpPr txBox="1"/>
          <p:nvPr/>
        </p:nvSpPr>
        <p:spPr>
          <a:xfrm>
            <a:off x="163000" y="1517625"/>
            <a:ext cx="1884900" cy="16764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Went over the innovation project meaning (challenge)</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Went over rubrics</a:t>
            </a:r>
            <a:endParaRPr sz="1600">
              <a:solidFill>
                <a:srgbClr val="1B212C"/>
              </a:solidFill>
              <a:latin typeface="Roboto Slab"/>
              <a:ea typeface="Roboto Slab"/>
              <a:cs typeface="Roboto Slab"/>
              <a:sym typeface="Roboto Slab"/>
            </a:endParaRPr>
          </a:p>
          <a:p>
            <a:pPr indent="0" lvl="0" marL="457200" rtl="0" algn="l">
              <a:spcBef>
                <a:spcPts val="0"/>
              </a:spcBef>
              <a:spcAft>
                <a:spcPts val="0"/>
              </a:spcAft>
              <a:buNone/>
            </a:pPr>
            <a:r>
              <a:t/>
            </a:r>
            <a:endParaRPr sz="1600">
              <a:solidFill>
                <a:srgbClr val="1B212C"/>
              </a:solidFill>
              <a:latin typeface="Roboto Slab"/>
              <a:ea typeface="Roboto Slab"/>
              <a:cs typeface="Roboto Slab"/>
              <a:sym typeface="Roboto Slab"/>
            </a:endParaRPr>
          </a:p>
        </p:txBody>
      </p:sp>
      <p:sp>
        <p:nvSpPr>
          <p:cNvPr id="158" name="Google Shape;158;p28"/>
          <p:cNvSpPr txBox="1"/>
          <p:nvPr/>
        </p:nvSpPr>
        <p:spPr>
          <a:xfrm>
            <a:off x="49958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Jan </a:t>
            </a: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sp>
        <p:nvSpPr>
          <p:cNvPr id="159" name="Google Shape;159;p28"/>
          <p:cNvSpPr txBox="1"/>
          <p:nvPr/>
        </p:nvSpPr>
        <p:spPr>
          <a:xfrm>
            <a:off x="4854412" y="1517625"/>
            <a:ext cx="1965300" cy="1416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Making changes to p</a:t>
            </a:r>
            <a:r>
              <a:rPr lang="en" sz="1600">
                <a:solidFill>
                  <a:srgbClr val="1B212C"/>
                </a:solidFill>
                <a:latin typeface="Roboto Slab"/>
                <a:ea typeface="Roboto Slab"/>
                <a:cs typeface="Roboto Slab"/>
                <a:sym typeface="Roboto Slab"/>
              </a:rPr>
              <a:t>oster board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up Hobbyland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Changed skit</a:t>
            </a:r>
            <a:endParaRPr sz="1600">
              <a:solidFill>
                <a:srgbClr val="1B212C"/>
              </a:solidFill>
              <a:latin typeface="Roboto Slab"/>
              <a:ea typeface="Roboto Slab"/>
              <a:cs typeface="Roboto Slab"/>
              <a:sym typeface="Roboto Slab"/>
            </a:endParaRPr>
          </a:p>
        </p:txBody>
      </p:sp>
      <p:cxnSp>
        <p:nvCxnSpPr>
          <p:cNvPr id="160" name="Google Shape;160;p28"/>
          <p:cNvCxnSpPr/>
          <p:nvPr/>
        </p:nvCxnSpPr>
        <p:spPr>
          <a:xfrm rot="10800000">
            <a:off x="5837060"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61" name="Google Shape;161;p28"/>
          <p:cNvSpPr txBox="1"/>
          <p:nvPr/>
        </p:nvSpPr>
        <p:spPr>
          <a:xfrm>
            <a:off x="2609948"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Jan 2024</a:t>
            </a:r>
            <a:endParaRPr sz="2200">
              <a:solidFill>
                <a:srgbClr val="1B212C"/>
              </a:solidFill>
              <a:latin typeface="Helvetica Neue"/>
              <a:ea typeface="Helvetica Neue"/>
              <a:cs typeface="Helvetica Neue"/>
              <a:sym typeface="Helvetica Neue"/>
            </a:endParaRPr>
          </a:p>
        </p:txBody>
      </p:sp>
      <p:sp>
        <p:nvSpPr>
          <p:cNvPr id="162" name="Google Shape;162;p28"/>
          <p:cNvSpPr txBox="1"/>
          <p:nvPr/>
        </p:nvSpPr>
        <p:spPr>
          <a:xfrm>
            <a:off x="2136100" y="1517625"/>
            <a:ext cx="2630100" cy="19086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Decided to make a different innovation solution, Hobbyland</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Decided to still focus on various sports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Started building Hobbyland</a:t>
            </a:r>
            <a:endParaRPr sz="1600">
              <a:solidFill>
                <a:srgbClr val="1B212C"/>
              </a:solidFill>
              <a:latin typeface="Roboto Slab"/>
              <a:ea typeface="Roboto Slab"/>
              <a:cs typeface="Roboto Slab"/>
              <a:sym typeface="Roboto Slab"/>
            </a:endParaRPr>
          </a:p>
        </p:txBody>
      </p:sp>
      <p:pic>
        <p:nvPicPr>
          <p:cNvPr id="163" name="Google Shape;163;p28"/>
          <p:cNvPicPr preferRelativeResize="0"/>
          <p:nvPr/>
        </p:nvPicPr>
        <p:blipFill>
          <a:blip r:embed="rId3">
            <a:alphaModFix/>
          </a:blip>
          <a:stretch>
            <a:fillRect/>
          </a:stretch>
        </p:blipFill>
        <p:spPr>
          <a:xfrm>
            <a:off x="686375" y="3600075"/>
            <a:ext cx="2438100" cy="1363200"/>
          </a:xfrm>
          <a:prstGeom prst="roundRect">
            <a:avLst>
              <a:gd fmla="val 16667" name="adj"/>
            </a:avLst>
          </a:prstGeom>
          <a:noFill/>
          <a:ln>
            <a:noFill/>
          </a:ln>
        </p:spPr>
      </p:pic>
      <p:sp>
        <p:nvSpPr>
          <p:cNvPr id="164" name="Google Shape;164;p28"/>
          <p:cNvSpPr txBox="1"/>
          <p:nvPr/>
        </p:nvSpPr>
        <p:spPr>
          <a:xfrm>
            <a:off x="717462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Feb</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65" name="Google Shape;165;p28"/>
          <p:cNvCxnSpPr/>
          <p:nvPr/>
        </p:nvCxnSpPr>
        <p:spPr>
          <a:xfrm rot="10800000">
            <a:off x="801583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66" name="Google Shape;166;p28"/>
          <p:cNvSpPr txBox="1"/>
          <p:nvPr/>
        </p:nvSpPr>
        <p:spPr>
          <a:xfrm>
            <a:off x="6978725" y="1517625"/>
            <a:ext cx="2074200" cy="26475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a:t>
            </a:r>
            <a:r>
              <a:rPr lang="en" sz="1600">
                <a:solidFill>
                  <a:srgbClr val="1B212C"/>
                </a:solidFill>
                <a:latin typeface="Roboto Slab"/>
                <a:ea typeface="Roboto Slab"/>
                <a:cs typeface="Roboto Slab"/>
                <a:sym typeface="Roboto Slab"/>
              </a:rPr>
              <a:t>Made Hobbyland logo</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skit</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Met with counselors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Mr. McCreary</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Showed solution to friends and students</a:t>
            </a:r>
            <a:endParaRPr sz="16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 Finished poster</a:t>
            </a:r>
            <a:endParaRPr sz="1600">
              <a:solidFill>
                <a:srgbClr val="1B212C"/>
              </a:solidFill>
              <a:latin typeface="Roboto Slab"/>
              <a:ea typeface="Roboto Slab"/>
              <a:cs typeface="Roboto Slab"/>
              <a:sym typeface="Roboto Slab"/>
            </a:endParaRPr>
          </a:p>
        </p:txBody>
      </p:sp>
      <p:pic>
        <p:nvPicPr>
          <p:cNvPr id="167" name="Google Shape;167;p28"/>
          <p:cNvPicPr preferRelativeResize="0"/>
          <p:nvPr/>
        </p:nvPicPr>
        <p:blipFill rotWithShape="1">
          <a:blip r:embed="rId4">
            <a:alphaModFix/>
          </a:blip>
          <a:srcRect b="0" l="18153" r="27625" t="0"/>
          <a:stretch/>
        </p:blipFill>
        <p:spPr>
          <a:xfrm>
            <a:off x="4917151" y="2978450"/>
            <a:ext cx="1839797" cy="190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2660735"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March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3" name="Google Shape;173;p29"/>
          <p:cNvCxnSpPr/>
          <p:nvPr/>
        </p:nvCxnSpPr>
        <p:spPr>
          <a:xfrm>
            <a:off x="-30356" y="1418481"/>
            <a:ext cx="9297900" cy="0"/>
          </a:xfrm>
          <a:prstGeom prst="straightConnector1">
            <a:avLst/>
          </a:prstGeom>
          <a:noFill/>
          <a:ln cap="flat" cmpd="sng" w="57150">
            <a:solidFill>
              <a:srgbClr val="000000"/>
            </a:solidFill>
            <a:prstDash val="solid"/>
            <a:round/>
            <a:headEnd len="med" w="med" type="none"/>
            <a:tailEnd len="med" w="med" type="none"/>
          </a:ln>
        </p:spPr>
      </p:cxnSp>
      <p:cxnSp>
        <p:nvCxnSpPr>
          <p:cNvPr id="174" name="Google Shape;174;p29"/>
          <p:cNvCxnSpPr/>
          <p:nvPr/>
        </p:nvCxnSpPr>
        <p:spPr>
          <a:xfrm rot="10800000">
            <a:off x="3532685" y="1319336"/>
            <a:ext cx="0" cy="198300"/>
          </a:xfrm>
          <a:prstGeom prst="straightConnector1">
            <a:avLst/>
          </a:prstGeom>
          <a:noFill/>
          <a:ln cap="flat" cmpd="sng" w="38100">
            <a:solidFill>
              <a:srgbClr val="1B212C"/>
            </a:solidFill>
            <a:prstDash val="solid"/>
            <a:round/>
            <a:headEnd len="med" w="med" type="none"/>
            <a:tailEnd len="med" w="med" type="none"/>
          </a:ln>
        </p:spPr>
      </p:cxnSp>
      <p:cxnSp>
        <p:nvCxnSpPr>
          <p:cNvPr id="175" name="Google Shape;175;p29"/>
          <p:cNvCxnSpPr/>
          <p:nvPr/>
        </p:nvCxnSpPr>
        <p:spPr>
          <a:xfrm rot="10800000">
            <a:off x="1291768"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76" name="Google Shape;176;p29"/>
          <p:cNvSpPr txBox="1"/>
          <p:nvPr/>
        </p:nvSpPr>
        <p:spPr>
          <a:xfrm>
            <a:off x="71996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Early April </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7" name="Google Shape;177;p29"/>
          <p:cNvCxnSpPr/>
          <p:nvPr/>
        </p:nvCxnSpPr>
        <p:spPr>
          <a:xfrm rot="10800000">
            <a:off x="57948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78" name="Google Shape;178;p29"/>
          <p:cNvSpPr txBox="1"/>
          <p:nvPr/>
        </p:nvSpPr>
        <p:spPr>
          <a:xfrm>
            <a:off x="49536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Late March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cxnSp>
        <p:nvCxnSpPr>
          <p:cNvPr id="179" name="Google Shape;179;p29"/>
          <p:cNvCxnSpPr/>
          <p:nvPr/>
        </p:nvCxnSpPr>
        <p:spPr>
          <a:xfrm rot="10800000">
            <a:off x="8040885" y="1319336"/>
            <a:ext cx="0" cy="198300"/>
          </a:xfrm>
          <a:prstGeom prst="straightConnector1">
            <a:avLst/>
          </a:prstGeom>
          <a:noFill/>
          <a:ln cap="flat" cmpd="sng" w="38100">
            <a:solidFill>
              <a:srgbClr val="1B212C"/>
            </a:solidFill>
            <a:prstDash val="solid"/>
            <a:round/>
            <a:headEnd len="med" w="med" type="none"/>
            <a:tailEnd len="med" w="med" type="none"/>
          </a:ln>
        </p:spPr>
      </p:cxnSp>
      <p:sp>
        <p:nvSpPr>
          <p:cNvPr id="180" name="Google Shape;180;p29"/>
          <p:cNvSpPr txBox="1"/>
          <p:nvPr/>
        </p:nvSpPr>
        <p:spPr>
          <a:xfrm>
            <a:off x="2590225" y="1479075"/>
            <a:ext cx="1884900" cy="2526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B212C"/>
                </a:solidFill>
                <a:latin typeface="Roboto Slab"/>
                <a:ea typeface="Roboto Slab"/>
                <a:cs typeface="Roboto Slab"/>
                <a:sym typeface="Roboto Slab"/>
              </a:rPr>
              <a:t>-</a:t>
            </a:r>
            <a:r>
              <a:rPr lang="en" sz="1500">
                <a:solidFill>
                  <a:srgbClr val="1B212C"/>
                </a:solidFill>
                <a:latin typeface="Roboto Slab"/>
                <a:ea typeface="Roboto Slab"/>
                <a:cs typeface="Roboto Slab"/>
                <a:sym typeface="Roboto Slab"/>
              </a:rPr>
              <a:t> Decided to not continue with Hobbyland</a:t>
            </a:r>
            <a:endParaRPr sz="15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500">
                <a:solidFill>
                  <a:srgbClr val="1B212C"/>
                </a:solidFill>
                <a:latin typeface="Roboto Slab"/>
                <a:ea typeface="Roboto Slab"/>
                <a:cs typeface="Roboto Slab"/>
                <a:sym typeface="Roboto Slab"/>
              </a:rPr>
              <a:t>- </a:t>
            </a:r>
            <a:r>
              <a:rPr lang="en" sz="1500">
                <a:solidFill>
                  <a:srgbClr val="1B212C"/>
                </a:solidFill>
                <a:latin typeface="Roboto Slab"/>
                <a:ea typeface="Roboto Slab"/>
                <a:cs typeface="Roboto Slab"/>
                <a:sym typeface="Roboto Slab"/>
              </a:rPr>
              <a:t>Went over the rubrics </a:t>
            </a:r>
            <a:endParaRPr sz="15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500">
                <a:solidFill>
                  <a:srgbClr val="1B212C"/>
                </a:solidFill>
                <a:latin typeface="Roboto Slab"/>
                <a:ea typeface="Roboto Slab"/>
                <a:cs typeface="Roboto Slab"/>
                <a:sym typeface="Roboto Slab"/>
              </a:rPr>
              <a:t>- Brainstormed possible hobbies we liked and problems surrounding them</a:t>
            </a:r>
            <a:endParaRPr sz="1500">
              <a:solidFill>
                <a:srgbClr val="1B212C"/>
              </a:solidFill>
              <a:latin typeface="Roboto Slab"/>
              <a:ea typeface="Roboto Slab"/>
              <a:cs typeface="Roboto Slab"/>
              <a:sym typeface="Roboto Slab"/>
            </a:endParaRPr>
          </a:p>
        </p:txBody>
      </p:sp>
      <p:sp>
        <p:nvSpPr>
          <p:cNvPr id="181" name="Google Shape;181;p29"/>
          <p:cNvSpPr txBox="1"/>
          <p:nvPr/>
        </p:nvSpPr>
        <p:spPr>
          <a:xfrm>
            <a:off x="450573" y="249669"/>
            <a:ext cx="1682400" cy="8619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Feb 9th</a:t>
            </a:r>
            <a:endParaRPr sz="2200">
              <a:solidFill>
                <a:srgbClr val="1B212C"/>
              </a:solidFill>
              <a:latin typeface="Helvetica Neue"/>
              <a:ea typeface="Helvetica Neue"/>
              <a:cs typeface="Helvetica Neue"/>
              <a:sym typeface="Helvetica Neue"/>
            </a:endParaRPr>
          </a:p>
          <a:p>
            <a:pPr indent="0" lvl="0" marL="0" rtl="0" algn="ctr">
              <a:spcBef>
                <a:spcPts val="0"/>
              </a:spcBef>
              <a:spcAft>
                <a:spcPts val="0"/>
              </a:spcAft>
              <a:buNone/>
            </a:pPr>
            <a:r>
              <a:rPr lang="en" sz="2200">
                <a:solidFill>
                  <a:srgbClr val="1B212C"/>
                </a:solidFill>
                <a:latin typeface="Helvetica Neue"/>
                <a:ea typeface="Helvetica Neue"/>
                <a:cs typeface="Helvetica Neue"/>
                <a:sym typeface="Helvetica Neue"/>
              </a:rPr>
              <a:t>2024</a:t>
            </a:r>
            <a:endParaRPr sz="2200">
              <a:solidFill>
                <a:srgbClr val="1B212C"/>
              </a:solidFill>
              <a:latin typeface="Helvetica Neue"/>
              <a:ea typeface="Helvetica Neue"/>
              <a:cs typeface="Helvetica Neue"/>
              <a:sym typeface="Helvetica Neue"/>
            </a:endParaRPr>
          </a:p>
        </p:txBody>
      </p:sp>
      <p:sp>
        <p:nvSpPr>
          <p:cNvPr id="182" name="Google Shape;182;p29"/>
          <p:cNvSpPr txBox="1"/>
          <p:nvPr/>
        </p:nvSpPr>
        <p:spPr>
          <a:xfrm>
            <a:off x="155825" y="1479075"/>
            <a:ext cx="2271900" cy="9510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212C"/>
                </a:solidFill>
                <a:latin typeface="Roboto Slab"/>
                <a:ea typeface="Roboto Slab"/>
                <a:cs typeface="Roboto Slab"/>
                <a:sym typeface="Roboto Slab"/>
              </a:rPr>
              <a:t>- </a:t>
            </a:r>
            <a:r>
              <a:rPr lang="en">
                <a:solidFill>
                  <a:srgbClr val="1B212C"/>
                </a:solidFill>
                <a:latin typeface="Roboto Slab"/>
                <a:ea typeface="Roboto Slab"/>
                <a:cs typeface="Roboto Slab"/>
                <a:sym typeface="Roboto Slab"/>
              </a:rPr>
              <a:t>FLL championship @ RPI University</a:t>
            </a:r>
            <a:endParaRPr>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a:solidFill>
                  <a:srgbClr val="1B212C"/>
                </a:solidFill>
                <a:latin typeface="Roboto Slab"/>
                <a:ea typeface="Roboto Slab"/>
                <a:cs typeface="Roboto Slab"/>
                <a:sym typeface="Roboto Slab"/>
              </a:rPr>
              <a:t>- We a</a:t>
            </a:r>
            <a:r>
              <a:rPr lang="en">
                <a:solidFill>
                  <a:srgbClr val="1B212C"/>
                </a:solidFill>
                <a:latin typeface="Roboto Slab"/>
                <a:ea typeface="Roboto Slab"/>
                <a:cs typeface="Roboto Slab"/>
                <a:sym typeface="Roboto Slab"/>
              </a:rPr>
              <a:t>dvanced</a:t>
            </a:r>
            <a:r>
              <a:rPr lang="en">
                <a:solidFill>
                  <a:srgbClr val="1B212C"/>
                </a:solidFill>
                <a:latin typeface="Roboto Slab"/>
                <a:ea typeface="Roboto Slab"/>
                <a:cs typeface="Roboto Slab"/>
                <a:sym typeface="Roboto Slab"/>
              </a:rPr>
              <a:t> to Nationals</a:t>
            </a:r>
            <a:endParaRPr>
              <a:solidFill>
                <a:srgbClr val="1B212C"/>
              </a:solidFill>
              <a:latin typeface="Roboto Slab"/>
              <a:ea typeface="Roboto Slab"/>
              <a:cs typeface="Roboto Slab"/>
              <a:sym typeface="Roboto Slab"/>
            </a:endParaRPr>
          </a:p>
        </p:txBody>
      </p:sp>
      <p:sp>
        <p:nvSpPr>
          <p:cNvPr id="183" name="Google Shape;183;p29"/>
          <p:cNvSpPr txBox="1"/>
          <p:nvPr/>
        </p:nvSpPr>
        <p:spPr>
          <a:xfrm>
            <a:off x="4637625" y="1479075"/>
            <a:ext cx="2314500" cy="20988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a:t>
            </a:r>
            <a:r>
              <a:rPr lang="en" sz="1300">
                <a:solidFill>
                  <a:srgbClr val="1B212C"/>
                </a:solidFill>
                <a:latin typeface="Roboto Slab"/>
                <a:ea typeface="Roboto Slab"/>
                <a:cs typeface="Roboto Slab"/>
                <a:sym typeface="Roboto Slab"/>
              </a:rPr>
              <a:t>Decided on r</a:t>
            </a:r>
            <a:r>
              <a:rPr lang="en" sz="1300">
                <a:solidFill>
                  <a:srgbClr val="1B212C"/>
                </a:solidFill>
                <a:latin typeface="Roboto Slab"/>
                <a:ea typeface="Roboto Slab"/>
                <a:cs typeface="Roboto Slab"/>
                <a:sym typeface="Roboto Slab"/>
              </a:rPr>
              <a:t>ock climbing</a:t>
            </a:r>
            <a:r>
              <a:rPr lang="en" sz="1300">
                <a:solidFill>
                  <a:srgbClr val="1B212C"/>
                </a:solidFill>
                <a:latin typeface="Roboto Slab"/>
                <a:ea typeface="Roboto Slab"/>
                <a:cs typeface="Roboto Slab"/>
                <a:sym typeface="Roboto Slab"/>
              </a:rPr>
              <a:t> with a vote of 8 out of 8 people</a:t>
            </a:r>
            <a:endParaRPr sz="13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Visited The Edge for everyone to try </a:t>
            </a:r>
            <a:r>
              <a:rPr lang="en" sz="1300">
                <a:solidFill>
                  <a:srgbClr val="1B212C"/>
                </a:solidFill>
                <a:latin typeface="Roboto Slab"/>
                <a:ea typeface="Roboto Slab"/>
                <a:cs typeface="Roboto Slab"/>
                <a:sym typeface="Roboto Slab"/>
              </a:rPr>
              <a:t>rock climbing</a:t>
            </a:r>
            <a:r>
              <a:rPr lang="en" sz="1300">
                <a:solidFill>
                  <a:srgbClr val="1B212C"/>
                </a:solidFill>
                <a:latin typeface="Roboto Slab"/>
                <a:ea typeface="Roboto Slab"/>
                <a:cs typeface="Roboto Slab"/>
                <a:sym typeface="Roboto Slab"/>
              </a:rPr>
              <a:t> and make sure we wanted rock climbing.</a:t>
            </a:r>
            <a:endParaRPr sz="1300">
              <a:solidFill>
                <a:srgbClr val="1B212C"/>
              </a:solidFill>
              <a:latin typeface="Roboto Slab"/>
              <a:ea typeface="Roboto Slab"/>
              <a:cs typeface="Roboto Slab"/>
              <a:sym typeface="Roboto Slab"/>
            </a:endParaRPr>
          </a:p>
          <a:p>
            <a:pPr indent="0" lvl="0" marL="0" rtl="0" algn="l">
              <a:spcBef>
                <a:spcPts val="0"/>
              </a:spcBef>
              <a:spcAft>
                <a:spcPts val="0"/>
              </a:spcAft>
              <a:buNone/>
            </a:pPr>
            <a:r>
              <a:rPr lang="en" sz="1300">
                <a:solidFill>
                  <a:srgbClr val="1B212C"/>
                </a:solidFill>
                <a:latin typeface="Roboto Slab"/>
                <a:ea typeface="Roboto Slab"/>
                <a:cs typeface="Roboto Slab"/>
                <a:sym typeface="Roboto Slab"/>
              </a:rPr>
              <a:t>- Talked with expert, Adam Catalano (manager of The Edge)</a:t>
            </a:r>
            <a:endParaRPr sz="1100">
              <a:solidFill>
                <a:srgbClr val="1B212C"/>
              </a:solidFill>
              <a:latin typeface="Roboto Slab"/>
              <a:ea typeface="Roboto Slab"/>
              <a:cs typeface="Roboto Slab"/>
              <a:sym typeface="Roboto Slab"/>
            </a:endParaRPr>
          </a:p>
        </p:txBody>
      </p:sp>
      <p:sp>
        <p:nvSpPr>
          <p:cNvPr id="184" name="Google Shape;184;p29"/>
          <p:cNvSpPr txBox="1"/>
          <p:nvPr/>
        </p:nvSpPr>
        <p:spPr>
          <a:xfrm>
            <a:off x="7114625" y="1479075"/>
            <a:ext cx="1852500" cy="1999500"/>
          </a:xfrm>
          <a:prstGeom prst="rect">
            <a:avLst/>
          </a:prstGeom>
          <a:no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Decided on Shark Tank as skit theme</a:t>
            </a:r>
            <a:endParaRPr sz="1500">
              <a:solidFill>
                <a:srgbClr val="1B212C"/>
              </a:solidFill>
              <a:latin typeface="Roboto Slab"/>
              <a:ea typeface="Roboto Slab"/>
              <a:cs typeface="Roboto Slab"/>
              <a:sym typeface="Roboto Slab"/>
            </a:endParaRPr>
          </a:p>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Finished the Shark Tank skit</a:t>
            </a:r>
            <a:endParaRPr sz="1500">
              <a:solidFill>
                <a:srgbClr val="1B212C"/>
              </a:solidFill>
              <a:latin typeface="Roboto Slab"/>
              <a:ea typeface="Roboto Slab"/>
              <a:cs typeface="Roboto Slab"/>
              <a:sym typeface="Roboto Slab"/>
            </a:endParaRPr>
          </a:p>
          <a:p>
            <a:pPr indent="-209550" lvl="0" marL="114300" rtl="0" algn="l">
              <a:spcBef>
                <a:spcPts val="0"/>
              </a:spcBef>
              <a:spcAft>
                <a:spcPts val="0"/>
              </a:spcAft>
              <a:buClr>
                <a:srgbClr val="1B212C"/>
              </a:buClr>
              <a:buSzPts val="1500"/>
              <a:buFont typeface="Roboto Slab"/>
              <a:buChar char="-"/>
            </a:pPr>
            <a:r>
              <a:rPr lang="en" sz="1500">
                <a:solidFill>
                  <a:srgbClr val="1B212C"/>
                </a:solidFill>
                <a:latin typeface="Roboto Slab"/>
                <a:ea typeface="Roboto Slab"/>
                <a:cs typeface="Roboto Slab"/>
                <a:sym typeface="Roboto Slab"/>
              </a:rPr>
              <a:t>Science Health &amp; Discovery Night (outreach)</a:t>
            </a:r>
            <a:endParaRPr sz="1500">
              <a:solidFill>
                <a:srgbClr val="1B212C"/>
              </a:solidFill>
              <a:latin typeface="Roboto Slab"/>
              <a:ea typeface="Roboto Slab"/>
              <a:cs typeface="Roboto Slab"/>
              <a:sym typeface="Roboto Slab"/>
            </a:endParaRPr>
          </a:p>
        </p:txBody>
      </p:sp>
      <p:pic>
        <p:nvPicPr>
          <p:cNvPr id="185" name="Google Shape;185;p29"/>
          <p:cNvPicPr preferRelativeResize="0"/>
          <p:nvPr/>
        </p:nvPicPr>
        <p:blipFill>
          <a:blip r:embed="rId3">
            <a:alphaModFix/>
          </a:blip>
          <a:stretch>
            <a:fillRect/>
          </a:stretch>
        </p:blipFill>
        <p:spPr>
          <a:xfrm>
            <a:off x="231950" y="2490675"/>
            <a:ext cx="1884900" cy="1419900"/>
          </a:xfrm>
          <a:prstGeom prst="roundRect">
            <a:avLst>
              <a:gd fmla="val 16667" name="adj"/>
            </a:avLst>
          </a:prstGeom>
          <a:noFill/>
          <a:ln>
            <a:noFill/>
          </a:ln>
        </p:spPr>
      </p:pic>
      <p:pic>
        <p:nvPicPr>
          <p:cNvPr id="186" name="Google Shape;186;p29"/>
          <p:cNvPicPr preferRelativeResize="0"/>
          <p:nvPr/>
        </p:nvPicPr>
        <p:blipFill rotWithShape="1">
          <a:blip r:embed="rId4">
            <a:alphaModFix/>
          </a:blip>
          <a:srcRect b="0" l="0" r="0" t="18831"/>
          <a:stretch/>
        </p:blipFill>
        <p:spPr>
          <a:xfrm>
            <a:off x="334700" y="3971175"/>
            <a:ext cx="1612500" cy="986100"/>
          </a:xfrm>
          <a:prstGeom prst="roundRect">
            <a:avLst>
              <a:gd fmla="val 16667" name="adj"/>
            </a:avLst>
          </a:prstGeom>
          <a:noFill/>
          <a:ln>
            <a:noFill/>
          </a:ln>
        </p:spPr>
      </p:pic>
      <p:pic>
        <p:nvPicPr>
          <p:cNvPr id="187" name="Google Shape;187;p29"/>
          <p:cNvPicPr preferRelativeResize="0"/>
          <p:nvPr/>
        </p:nvPicPr>
        <p:blipFill>
          <a:blip r:embed="rId5">
            <a:alphaModFix/>
          </a:blip>
          <a:stretch>
            <a:fillRect/>
          </a:stretch>
        </p:blipFill>
        <p:spPr>
          <a:xfrm>
            <a:off x="5035575" y="3786375"/>
            <a:ext cx="1518600" cy="1170900"/>
          </a:xfrm>
          <a:prstGeom prst="roundRect">
            <a:avLst>
              <a:gd fmla="val 16667" name="adj"/>
            </a:avLst>
          </a:prstGeom>
          <a:noFill/>
          <a:ln>
            <a:noFill/>
          </a:ln>
        </p:spPr>
      </p:pic>
      <p:pic>
        <p:nvPicPr>
          <p:cNvPr id="188" name="Google Shape;188;p29"/>
          <p:cNvPicPr preferRelativeResize="0"/>
          <p:nvPr/>
        </p:nvPicPr>
        <p:blipFill>
          <a:blip r:embed="rId6">
            <a:alphaModFix/>
          </a:blip>
          <a:stretch>
            <a:fillRect/>
          </a:stretch>
        </p:blipFill>
        <p:spPr>
          <a:xfrm>
            <a:off x="7482128" y="3577878"/>
            <a:ext cx="1117500" cy="14904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rgbClr val="1E1E1E"/>
                </a:solidFill>
                <a:latin typeface="Londrina Sketch"/>
                <a:ea typeface="Londrina Sketch"/>
                <a:cs typeface="Londrina Sketch"/>
                <a:sym typeface="Londrina Sketch"/>
              </a:rPr>
              <a:t>Research Process  -  EDP</a:t>
            </a:r>
            <a:endParaRPr b="1" sz="3800">
              <a:solidFill>
                <a:srgbClr val="1E1E1E"/>
              </a:solidFill>
              <a:latin typeface="Londrina Sketch"/>
              <a:ea typeface="Londrina Sketch"/>
              <a:cs typeface="Londrina Sketch"/>
              <a:sym typeface="Londrina Sketch"/>
            </a:endParaRPr>
          </a:p>
        </p:txBody>
      </p:sp>
      <p:sp>
        <p:nvSpPr>
          <p:cNvPr id="194" name="Google Shape;194;p30"/>
          <p:cNvSpPr txBox="1"/>
          <p:nvPr/>
        </p:nvSpPr>
        <p:spPr>
          <a:xfrm>
            <a:off x="6859199" y="-76200"/>
            <a:ext cx="22848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nnie Use Your Telescope"/>
                <a:ea typeface="Annie Use Your Telescope"/>
                <a:cs typeface="Annie Use Your Telescope"/>
                <a:sym typeface="Annie Use Your Telescope"/>
              </a:rPr>
              <a:t> </a:t>
            </a:r>
            <a:r>
              <a:rPr b="1" lang="en" sz="1600">
                <a:latin typeface="Annie Use Your Telescope"/>
                <a:ea typeface="Annie Use Your Telescope"/>
                <a:cs typeface="Annie Use Your Telescope"/>
                <a:sym typeface="Annie Use Your Telescope"/>
              </a:rPr>
              <a:t>Our Decision Making Process:</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Brainstorm ideas first</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Narrow to a few ideas</a:t>
            </a:r>
            <a:endParaRPr b="1" sz="1600">
              <a:latin typeface="Annie Use Your Telescope"/>
              <a:ea typeface="Annie Use Your Telescope"/>
              <a:cs typeface="Annie Use Your Telescope"/>
              <a:sym typeface="Annie Use Your Telescope"/>
            </a:endParaRPr>
          </a:p>
          <a:p>
            <a:pPr indent="-330200" lvl="0" marL="457200" rtl="0" algn="l">
              <a:spcBef>
                <a:spcPts val="0"/>
              </a:spcBef>
              <a:spcAft>
                <a:spcPts val="0"/>
              </a:spcAft>
              <a:buSzPts val="1600"/>
              <a:buFont typeface="Annie Use Your Telescope"/>
              <a:buChar char="-"/>
            </a:pPr>
            <a:r>
              <a:rPr b="1" lang="en" sz="1600">
                <a:latin typeface="Annie Use Your Telescope"/>
                <a:ea typeface="Annie Use Your Telescope"/>
                <a:cs typeface="Annie Use Your Telescope"/>
                <a:sym typeface="Annie Use Your Telescope"/>
              </a:rPr>
              <a:t>Vote</a:t>
            </a:r>
            <a:endParaRPr b="1" sz="1600">
              <a:latin typeface="Annie Use Your Telescope"/>
              <a:ea typeface="Annie Use Your Telescope"/>
              <a:cs typeface="Annie Use Your Telescope"/>
              <a:sym typeface="Annie Use Your Telescope"/>
            </a:endParaRPr>
          </a:p>
        </p:txBody>
      </p:sp>
      <p:pic>
        <p:nvPicPr>
          <p:cNvPr id="195" name="Google Shape;195;p30"/>
          <p:cNvPicPr preferRelativeResize="0"/>
          <p:nvPr/>
        </p:nvPicPr>
        <p:blipFill rotWithShape="1">
          <a:blip r:embed="rId3">
            <a:alphaModFix/>
          </a:blip>
          <a:srcRect b="0" l="9087" r="4943" t="9173"/>
          <a:stretch/>
        </p:blipFill>
        <p:spPr>
          <a:xfrm>
            <a:off x="4119525" y="1984400"/>
            <a:ext cx="4115749" cy="2788375"/>
          </a:xfrm>
          <a:prstGeom prst="rect">
            <a:avLst/>
          </a:prstGeom>
          <a:noFill/>
          <a:ln>
            <a:noFill/>
          </a:ln>
        </p:spPr>
      </p:pic>
      <p:pic>
        <p:nvPicPr>
          <p:cNvPr id="196" name="Google Shape;196;p30"/>
          <p:cNvPicPr preferRelativeResize="0"/>
          <p:nvPr/>
        </p:nvPicPr>
        <p:blipFill rotWithShape="1">
          <a:blip r:embed="rId4">
            <a:alphaModFix/>
          </a:blip>
          <a:srcRect b="21228" l="0" r="0" t="18117"/>
          <a:stretch/>
        </p:blipFill>
        <p:spPr>
          <a:xfrm>
            <a:off x="6266150" y="1081325"/>
            <a:ext cx="2621100" cy="1197600"/>
          </a:xfrm>
          <a:prstGeom prst="roundRect">
            <a:avLst>
              <a:gd fmla="val 16667" name="adj"/>
            </a:avLst>
          </a:prstGeom>
          <a:noFill/>
          <a:ln>
            <a:noFill/>
          </a:ln>
        </p:spPr>
      </p:pic>
      <p:pic>
        <p:nvPicPr>
          <p:cNvPr id="197" name="Google Shape;197;p30"/>
          <p:cNvPicPr preferRelativeResize="0"/>
          <p:nvPr/>
        </p:nvPicPr>
        <p:blipFill rotWithShape="1">
          <a:blip r:embed="rId5">
            <a:alphaModFix/>
          </a:blip>
          <a:srcRect b="14073" l="10118" r="9580" t="30650"/>
          <a:stretch/>
        </p:blipFill>
        <p:spPr>
          <a:xfrm>
            <a:off x="467600" y="749100"/>
            <a:ext cx="3769050" cy="3863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nvSpPr>
        <p:spPr>
          <a:xfrm>
            <a:off x="0" y="0"/>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800">
                <a:solidFill>
                  <a:srgbClr val="1E1E1E"/>
                </a:solidFill>
                <a:latin typeface="Londrina Sketch"/>
                <a:ea typeface="Londrina Sketch"/>
                <a:cs typeface="Londrina Sketch"/>
                <a:sym typeface="Londrina Sketch"/>
              </a:rPr>
              <a:t>Survey/Potential </a:t>
            </a:r>
            <a:r>
              <a:rPr b="1" lang="en" sz="3800">
                <a:solidFill>
                  <a:srgbClr val="1E1E1E"/>
                </a:solidFill>
                <a:latin typeface="Londrina Sketch"/>
                <a:ea typeface="Londrina Sketch"/>
                <a:cs typeface="Londrina Sketch"/>
                <a:sym typeface="Londrina Sketch"/>
              </a:rPr>
              <a:t>End Users</a:t>
            </a:r>
            <a:endParaRPr b="1" sz="3800">
              <a:solidFill>
                <a:srgbClr val="1E1E1E"/>
              </a:solidFill>
              <a:latin typeface="Londrina Sketch"/>
              <a:ea typeface="Londrina Sketch"/>
              <a:cs typeface="Londrina Sketch"/>
              <a:sym typeface="Londrina Sketch"/>
            </a:endParaRPr>
          </a:p>
        </p:txBody>
      </p:sp>
      <p:sp>
        <p:nvSpPr>
          <p:cNvPr id="203" name="Google Shape;203;p31"/>
          <p:cNvSpPr txBox="1"/>
          <p:nvPr/>
        </p:nvSpPr>
        <p:spPr>
          <a:xfrm>
            <a:off x="173100" y="543000"/>
            <a:ext cx="8797800" cy="9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Oswald"/>
                <a:ea typeface="Oswald"/>
                <a:cs typeface="Oswald"/>
                <a:sym typeface="Oswald"/>
              </a:rPr>
              <a:t>We sent a google form survey to gain feedback on our solution for possible </a:t>
            </a:r>
            <a:r>
              <a:rPr lang="en" sz="1500">
                <a:solidFill>
                  <a:schemeClr val="dk2"/>
                </a:solidFill>
                <a:latin typeface="Oswald"/>
                <a:ea typeface="Oswald"/>
                <a:cs typeface="Oswald"/>
                <a:sym typeface="Oswald"/>
              </a:rPr>
              <a:t>end users</a:t>
            </a:r>
            <a:r>
              <a:rPr lang="en" sz="1500">
                <a:solidFill>
                  <a:schemeClr val="dk2"/>
                </a:solidFill>
                <a:latin typeface="Oswald"/>
                <a:ea typeface="Oswald"/>
                <a:cs typeface="Oswald"/>
                <a:sym typeface="Oswald"/>
              </a:rPr>
              <a:t>. We sent it out throughout the three middle schools; Acadia, Koda, &amp; Gowana through the announcements. We also shared it </a:t>
            </a:r>
            <a:r>
              <a:rPr lang="en" sz="1500">
                <a:solidFill>
                  <a:schemeClr val="dk2"/>
                </a:solidFill>
                <a:latin typeface="Oswald"/>
                <a:ea typeface="Oswald"/>
                <a:cs typeface="Oswald"/>
                <a:sym typeface="Oswald"/>
              </a:rPr>
              <a:t>with</a:t>
            </a:r>
            <a:r>
              <a:rPr lang="en" sz="1500">
                <a:solidFill>
                  <a:schemeClr val="dk2"/>
                </a:solidFill>
                <a:latin typeface="Oswald"/>
                <a:ea typeface="Oswald"/>
                <a:cs typeface="Oswald"/>
                <a:sym typeface="Oswald"/>
              </a:rPr>
              <a:t> those at the FRC tournament at the MVP Arena, and climbers at The Edge.  What we learned….. most said that </a:t>
            </a:r>
            <a:r>
              <a:rPr lang="en" sz="1500">
                <a:solidFill>
                  <a:schemeClr val="dk2"/>
                </a:solidFill>
                <a:latin typeface="Oswald"/>
                <a:ea typeface="Oswald"/>
                <a:cs typeface="Oswald"/>
                <a:sym typeface="Oswald"/>
              </a:rPr>
              <a:t>the</a:t>
            </a:r>
            <a:r>
              <a:rPr lang="en" sz="1500">
                <a:solidFill>
                  <a:schemeClr val="dk2"/>
                </a:solidFill>
                <a:latin typeface="Oswald"/>
                <a:ea typeface="Oswald"/>
                <a:cs typeface="Oswald"/>
                <a:sym typeface="Oswald"/>
              </a:rPr>
              <a:t> </a:t>
            </a:r>
            <a:r>
              <a:rPr lang="en" sz="1500">
                <a:solidFill>
                  <a:schemeClr val="dk2"/>
                </a:solidFill>
                <a:latin typeface="Oswald"/>
                <a:ea typeface="Oswald"/>
                <a:cs typeface="Oswald"/>
                <a:sym typeface="Oswald"/>
              </a:rPr>
              <a:t>reasons</a:t>
            </a:r>
            <a:r>
              <a:rPr lang="en" sz="1500">
                <a:solidFill>
                  <a:schemeClr val="dk2"/>
                </a:solidFill>
                <a:latin typeface="Oswald"/>
                <a:ea typeface="Oswald"/>
                <a:cs typeface="Oswald"/>
                <a:sym typeface="Oswald"/>
              </a:rPr>
              <a:t> they don’t climb is that they aren’t sure of where to go and don’t have enough time. </a:t>
            </a:r>
            <a:endParaRPr sz="1500">
              <a:solidFill>
                <a:schemeClr val="dk2"/>
              </a:solidFill>
              <a:latin typeface="Oswald"/>
              <a:ea typeface="Oswald"/>
              <a:cs typeface="Oswald"/>
              <a:sym typeface="Oswald"/>
            </a:endParaRPr>
          </a:p>
        </p:txBody>
      </p:sp>
      <p:pic>
        <p:nvPicPr>
          <p:cNvPr descr="Forms response chart. Question title: If not, why don't you like to rock climb? If yes, then select an answer that applies to your experience. . Number of responses: 34 responses." id="204" name="Google Shape;204;p31" title="If not, why don't you like to rock climb? If yes, then select an answer that applies to your experience. "/>
          <p:cNvPicPr preferRelativeResize="0"/>
          <p:nvPr/>
        </p:nvPicPr>
        <p:blipFill rotWithShape="1">
          <a:blip r:embed="rId3">
            <a:alphaModFix/>
          </a:blip>
          <a:srcRect b="9923" l="1768" r="0" t="4232"/>
          <a:stretch/>
        </p:blipFill>
        <p:spPr>
          <a:xfrm>
            <a:off x="431825" y="1723700"/>
            <a:ext cx="5394673" cy="3280175"/>
          </a:xfrm>
          <a:prstGeom prst="rect">
            <a:avLst/>
          </a:prstGeom>
          <a:noFill/>
          <a:ln>
            <a:noFill/>
          </a:ln>
        </p:spPr>
      </p:pic>
      <p:pic>
        <p:nvPicPr>
          <p:cNvPr id="205" name="Google Shape;205;p31"/>
          <p:cNvPicPr preferRelativeResize="0"/>
          <p:nvPr/>
        </p:nvPicPr>
        <p:blipFill rotWithShape="1">
          <a:blip r:embed="rId4">
            <a:alphaModFix/>
          </a:blip>
          <a:srcRect b="0" l="20152" r="19311" t="0"/>
          <a:stretch/>
        </p:blipFill>
        <p:spPr>
          <a:xfrm rot="755101">
            <a:off x="6432250" y="1905760"/>
            <a:ext cx="2123110" cy="1832629"/>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nvSpPr>
        <p:spPr>
          <a:xfrm>
            <a:off x="0" y="-3"/>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Brainstormed other problems</a:t>
            </a:r>
            <a:r>
              <a:rPr b="1" lang="en" sz="3500">
                <a:solidFill>
                  <a:srgbClr val="1E1E1E"/>
                </a:solidFill>
                <a:latin typeface="Londrina Sketch"/>
                <a:ea typeface="Londrina Sketch"/>
                <a:cs typeface="Londrina Sketch"/>
                <a:sym typeface="Londrina Sketch"/>
              </a:rPr>
              <a:t>:</a:t>
            </a:r>
            <a:endParaRPr b="1" sz="3500">
              <a:solidFill>
                <a:srgbClr val="1E1E1E"/>
              </a:solidFill>
              <a:latin typeface="Londrina Sketch"/>
              <a:ea typeface="Londrina Sketch"/>
              <a:cs typeface="Londrina Sketch"/>
              <a:sym typeface="Londrina Sketch"/>
            </a:endParaRPr>
          </a:p>
        </p:txBody>
      </p:sp>
      <p:graphicFrame>
        <p:nvGraphicFramePr>
          <p:cNvPr id="211" name="Google Shape;211;p32"/>
          <p:cNvGraphicFramePr/>
          <p:nvPr/>
        </p:nvGraphicFramePr>
        <p:xfrm>
          <a:off x="134013" y="761188"/>
          <a:ext cx="3000000" cy="3000000"/>
        </p:xfrm>
        <a:graphic>
          <a:graphicData uri="http://schemas.openxmlformats.org/drawingml/2006/table">
            <a:tbl>
              <a:tblPr>
                <a:noFill/>
                <a:tableStyleId>{47C0FC78-4AD2-457F-8794-744AEACF5CC2}</a:tableStyleId>
              </a:tblPr>
              <a:tblGrid>
                <a:gridCol w="1079050"/>
                <a:gridCol w="3314150"/>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Problem</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Description: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Learn to play Tennis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Comfortaa Light"/>
                        <a:buChar char="-"/>
                      </a:pPr>
                      <a:r>
                        <a:rPr lang="en" sz="1050">
                          <a:latin typeface="Quicksand"/>
                          <a:ea typeface="Quicksand"/>
                          <a:cs typeface="Quicksand"/>
                          <a:sym typeface="Quicksand"/>
                        </a:rPr>
                        <a:t>Expensive - Lessons &amp; equipment &amp; court rental</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Condition of Outdoor Courts; cracked, always filled up, weed, always have to play with other players</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Many people think its too easy without trying it</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is a </a:t>
                      </a:r>
                      <a:r>
                        <a:rPr b="1" lang="en" sz="1050">
                          <a:latin typeface="Quicksand"/>
                          <a:ea typeface="Quicksand"/>
                          <a:cs typeface="Quicksand"/>
                          <a:sym typeface="Quicksand"/>
                        </a:rPr>
                        <a:t>big problem </a:t>
                      </a:r>
                      <a:r>
                        <a:rPr lang="en" sz="1050">
                          <a:latin typeface="Quicksand"/>
                          <a:ea typeface="Quicksand"/>
                          <a:cs typeface="Quicksand"/>
                          <a:sym typeface="Quicksand"/>
                        </a:rPr>
                        <a:t>we face, even in our school and local community</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would greatly help the tennis teams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all team members like tennis.</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Another FLL team is already working on a Tennis relating problem and solution.</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Students unaware of Extracurricular activities (hobbies)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Students and people often </a:t>
                      </a:r>
                      <a:r>
                        <a:rPr b="1" lang="en" sz="1050">
                          <a:latin typeface="Quicksand"/>
                          <a:ea typeface="Quicksand"/>
                          <a:cs typeface="Quicksand"/>
                          <a:sym typeface="Quicksand"/>
                        </a:rPr>
                        <a:t>don’t know </a:t>
                      </a:r>
                      <a:r>
                        <a:rPr b="1" lang="en" sz="1050">
                          <a:latin typeface="Quicksand"/>
                          <a:ea typeface="Quicksand"/>
                          <a:cs typeface="Quicksand"/>
                          <a:sym typeface="Quicksand"/>
                        </a:rPr>
                        <a:t>about</a:t>
                      </a:r>
                      <a:r>
                        <a:rPr b="1" lang="en" sz="1050">
                          <a:latin typeface="Quicksand"/>
                          <a:ea typeface="Quicksand"/>
                          <a:cs typeface="Quicksand"/>
                          <a:sym typeface="Quicksand"/>
                        </a:rPr>
                        <a:t> available activities</a:t>
                      </a:r>
                      <a:r>
                        <a:rPr lang="en" sz="1050">
                          <a:latin typeface="Quicksand"/>
                          <a:ea typeface="Quicksand"/>
                          <a:cs typeface="Quicksand"/>
                          <a:sym typeface="Quicksand"/>
                        </a:rPr>
                        <a:t> in school or the community</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There might be cut-off deadlines, </a:t>
                      </a:r>
                      <a:r>
                        <a:rPr lang="en" sz="1050">
                          <a:latin typeface="Quicksand"/>
                          <a:ea typeface="Quicksand"/>
                          <a:cs typeface="Quicksand"/>
                          <a:sym typeface="Quicksand"/>
                        </a:rPr>
                        <a:t>prerequisites, or resources that people were unaware of - this can block </a:t>
                      </a:r>
                      <a:r>
                        <a:rPr lang="en" sz="1050">
                          <a:latin typeface="Quicksand"/>
                          <a:ea typeface="Quicksand"/>
                          <a:cs typeface="Quicksand"/>
                          <a:sym typeface="Quicksand"/>
                        </a:rPr>
                        <a:t>them from </a:t>
                      </a:r>
                      <a:r>
                        <a:rPr lang="en" sz="1050">
                          <a:latin typeface="Quicksand"/>
                          <a:ea typeface="Quicksand"/>
                          <a:cs typeface="Quicksand"/>
                          <a:sym typeface="Quicksand"/>
                        </a:rPr>
                        <a:t>joining</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A lot of students</a:t>
                      </a:r>
                      <a:r>
                        <a:rPr lang="en" sz="1050">
                          <a:latin typeface="Quicksand"/>
                          <a:ea typeface="Quicksand"/>
                          <a:cs typeface="Quicksand"/>
                          <a:sym typeface="Quicksand"/>
                        </a:rPr>
                        <a:t> in Shenendehowa and other school districts face this problem</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Many possible solutions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Hard to create a </a:t>
                      </a:r>
                      <a:r>
                        <a:rPr b="1" lang="en" sz="1050">
                          <a:latin typeface="Quicksand"/>
                          <a:ea typeface="Quicksand"/>
                          <a:cs typeface="Quicksand"/>
                          <a:sym typeface="Quicksand"/>
                        </a:rPr>
                        <a:t>unique solution</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 doesn’t relate to this year’s Innovation Theme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Too broad, doesn’t focus on one hobby</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FLL/Robotics </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publicly known</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Misunderstood</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Limited Space</a:t>
                      </a:r>
                      <a:endParaRPr sz="1050">
                        <a:latin typeface="Quicksand"/>
                        <a:ea typeface="Quicksand"/>
                        <a:cs typeface="Quicksand"/>
                        <a:sym typeface="Quicksand"/>
                      </a:endParaRPr>
                    </a:p>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Not an option in your area</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b="1" lang="en" sz="1050">
                          <a:latin typeface="Quicksand"/>
                          <a:ea typeface="Quicksand"/>
                          <a:cs typeface="Quicksand"/>
                          <a:sym typeface="Quicksand"/>
                        </a:rPr>
                        <a:t>All of us are interested in robotics and are part of a team</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295275" lvl="0" marL="457200" rtl="0" algn="l">
                        <a:lnSpc>
                          <a:spcPct val="115000"/>
                        </a:lnSpc>
                        <a:spcBef>
                          <a:spcPts val="0"/>
                        </a:spcBef>
                        <a:spcAft>
                          <a:spcPts val="0"/>
                        </a:spcAft>
                        <a:buSzPts val="1050"/>
                        <a:buFont typeface="Quicksand"/>
                        <a:buChar char="-"/>
                      </a:pPr>
                      <a:r>
                        <a:rPr lang="en" sz="1050">
                          <a:latin typeface="Quicksand"/>
                          <a:ea typeface="Quicksand"/>
                          <a:cs typeface="Quicksand"/>
                          <a:sym typeface="Quicksand"/>
                        </a:rPr>
                        <a:t>It’s too basic, not a lot of us are interested in these problems.</a:t>
                      </a:r>
                      <a:endParaRPr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nvSpPr>
        <p:spPr>
          <a:xfrm>
            <a:off x="0" y="143300"/>
            <a:ext cx="90165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1E1E1E"/>
                </a:solidFill>
                <a:latin typeface="Londrina Sketch"/>
                <a:ea typeface="Londrina Sketch"/>
                <a:cs typeface="Londrina Sketch"/>
                <a:sym typeface="Londrina Sketch"/>
              </a:rPr>
              <a:t>Brainstorming to Identify Solutions: ROCK CLIMBING</a:t>
            </a:r>
            <a:endParaRPr b="1" sz="3500">
              <a:solidFill>
                <a:srgbClr val="1E1E1E"/>
              </a:solidFill>
              <a:latin typeface="Londrina Sketch"/>
              <a:ea typeface="Londrina Sketch"/>
              <a:cs typeface="Londrina Sketch"/>
              <a:sym typeface="Londrina Sketch"/>
            </a:endParaRPr>
          </a:p>
        </p:txBody>
      </p:sp>
      <p:graphicFrame>
        <p:nvGraphicFramePr>
          <p:cNvPr id="217" name="Google Shape;217;p33"/>
          <p:cNvGraphicFramePr/>
          <p:nvPr/>
        </p:nvGraphicFramePr>
        <p:xfrm>
          <a:off x="127525" y="895188"/>
          <a:ext cx="3000000" cy="3000000"/>
        </p:xfrm>
        <a:graphic>
          <a:graphicData uri="http://schemas.openxmlformats.org/drawingml/2006/table">
            <a:tbl>
              <a:tblPr>
                <a:noFill/>
                <a:tableStyleId>{47C0FC78-4AD2-457F-8794-744AEACF5CC2}</a:tableStyleId>
              </a:tblPr>
              <a:tblGrid>
                <a:gridCol w="1166425"/>
                <a:gridCol w="3226775"/>
                <a:gridCol w="2152925"/>
                <a:gridCol w="2342800"/>
              </a:tblGrid>
              <a:tr h="121925">
                <a:tc>
                  <a:txBody>
                    <a:bodyPr/>
                    <a:lstStyle/>
                    <a:p>
                      <a:pPr indent="0" lvl="0" marL="0" rtl="0" algn="l">
                        <a:spcBef>
                          <a:spcPts val="0"/>
                        </a:spcBef>
                        <a:spcAft>
                          <a:spcPts val="0"/>
                        </a:spcAft>
                        <a:buNone/>
                      </a:pPr>
                      <a:r>
                        <a:rPr b="1" lang="en" sz="1050">
                          <a:latin typeface="Quicksand"/>
                          <a:ea typeface="Quicksand"/>
                          <a:cs typeface="Quicksand"/>
                          <a:sym typeface="Quicksand"/>
                        </a:rPr>
                        <a:t>Solution</a:t>
                      </a:r>
                      <a:r>
                        <a:rPr b="1" lang="en" sz="1050">
                          <a:latin typeface="Quicksand"/>
                          <a:ea typeface="Quicksand"/>
                          <a:cs typeface="Quicksand"/>
                          <a:sym typeface="Quicksand"/>
                        </a:rPr>
                        <a:t>:</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Description: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Pros: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0" lvl="0" marL="0" rtl="0" algn="l">
                        <a:spcBef>
                          <a:spcPts val="0"/>
                        </a:spcBef>
                        <a:spcAft>
                          <a:spcPts val="0"/>
                        </a:spcAft>
                        <a:buNone/>
                      </a:pPr>
                      <a:r>
                        <a:rPr b="1" lang="en" sz="1050">
                          <a:latin typeface="Quicksand"/>
                          <a:ea typeface="Quicksand"/>
                          <a:cs typeface="Quicksand"/>
                          <a:sym typeface="Quicksand"/>
                        </a:rPr>
                        <a:t>Cons:</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836525">
                <a:tc>
                  <a:txBody>
                    <a:bodyPr/>
                    <a:lstStyle/>
                    <a:p>
                      <a:pPr indent="0" lvl="0" marL="0" rtl="0" algn="l">
                        <a:spcBef>
                          <a:spcPts val="0"/>
                        </a:spcBef>
                        <a:spcAft>
                          <a:spcPts val="0"/>
                        </a:spcAft>
                        <a:buNone/>
                      </a:pPr>
                      <a:r>
                        <a:rPr b="1" lang="en" sz="1050">
                          <a:latin typeface="Quicksand"/>
                          <a:ea typeface="Quicksand"/>
                          <a:cs typeface="Quicksand"/>
                          <a:sym typeface="Quicksand"/>
                        </a:rPr>
                        <a:t>Vertical Treadmill</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Vertical treadmill, allowing infinite climbing area, has holds.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Simple, easy design that can be created easily</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Doesn’t allow jumps or as much of a challenge for advanced climbers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317250">
                <a:tc>
                  <a:txBody>
                    <a:bodyPr/>
                    <a:lstStyle/>
                    <a:p>
                      <a:pPr indent="0" lvl="0" marL="0" rtl="0" algn="l">
                        <a:spcBef>
                          <a:spcPts val="0"/>
                        </a:spcBef>
                        <a:spcAft>
                          <a:spcPts val="0"/>
                        </a:spcAft>
                        <a:buNone/>
                      </a:pPr>
                      <a:r>
                        <a:rPr b="1" lang="en" sz="1050">
                          <a:latin typeface="Quicksand"/>
                          <a:ea typeface="Quicksand"/>
                          <a:cs typeface="Quicksand"/>
                          <a:sym typeface="Quicksand"/>
                        </a:rPr>
                        <a:t>Two Way Treadmill</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Allows climbing both vertically, horizontally and sideways. (has holds)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Allows more of a challenge for advanced climbers allows far jumps in all directions</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Is too hard to create as supports can’t be created and holds would get stuck</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r h="790875">
                <a:tc>
                  <a:txBody>
                    <a:bodyPr/>
                    <a:lstStyle/>
                    <a:p>
                      <a:pPr indent="0" lvl="0" marL="0" rtl="0" algn="l">
                        <a:spcBef>
                          <a:spcPts val="0"/>
                        </a:spcBef>
                        <a:spcAft>
                          <a:spcPts val="0"/>
                        </a:spcAft>
                        <a:buNone/>
                      </a:pPr>
                      <a:r>
                        <a:rPr b="1" lang="en" sz="1050">
                          <a:latin typeface="Quicksand"/>
                          <a:ea typeface="Quicksand"/>
                          <a:cs typeface="Quicksand"/>
                          <a:sym typeface="Quicksand"/>
                        </a:rPr>
                        <a:t>Vertical Treadmills in A Pentagonal Formation</a:t>
                      </a:r>
                      <a:endParaRPr b="1" sz="1050">
                        <a:latin typeface="Quicksand"/>
                        <a:ea typeface="Quicksand"/>
                        <a:cs typeface="Quicksand"/>
                        <a:sym typeface="Quicksan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lnSpc>
                          <a:spcPct val="115000"/>
                        </a:lnSpc>
                        <a:spcBef>
                          <a:spcPts val="0"/>
                        </a:spcBef>
                        <a:spcAft>
                          <a:spcPts val="0"/>
                        </a:spcAft>
                        <a:buSzPts val="1400"/>
                        <a:buFont typeface="Oswald"/>
                        <a:buChar char="-"/>
                      </a:pPr>
                      <a:r>
                        <a:rPr lang="en">
                          <a:latin typeface="Oswald"/>
                          <a:ea typeface="Oswald"/>
                          <a:cs typeface="Oswald"/>
                          <a:sym typeface="Oswald"/>
                        </a:rPr>
                        <a:t>6-8 Vertical Treadmills with holds placed in a pentagonal formation</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lnSpc>
                          <a:spcPct val="115000"/>
                        </a:lnSpc>
                        <a:spcBef>
                          <a:spcPts val="0"/>
                        </a:spcBef>
                        <a:spcAft>
                          <a:spcPts val="0"/>
                        </a:spcAft>
                        <a:buSzPts val="1400"/>
                        <a:buFont typeface="Oswald"/>
                        <a:buChar char="-"/>
                      </a:pPr>
                      <a:r>
                        <a:rPr lang="en">
                          <a:solidFill>
                            <a:schemeClr val="dk1"/>
                          </a:solidFill>
                          <a:latin typeface="Oswald"/>
                          <a:ea typeface="Oswald"/>
                          <a:cs typeface="Oswald"/>
                          <a:sym typeface="Oswald"/>
                        </a:rPr>
                        <a:t>Allows big jumps and climbing horizontally and even more variation in climbing, pretty simple</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c>
                  <a:txBody>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It would be really </a:t>
                      </a:r>
                      <a:r>
                        <a:rPr lang="en">
                          <a:latin typeface="Oswald"/>
                          <a:ea typeface="Oswald"/>
                          <a:cs typeface="Oswald"/>
                          <a:sym typeface="Oswald"/>
                        </a:rPr>
                        <a:t>expensive</a:t>
                      </a:r>
                      <a:r>
                        <a:rPr lang="en">
                          <a:latin typeface="Oswald"/>
                          <a:ea typeface="Oswald"/>
                          <a:cs typeface="Oswald"/>
                          <a:sym typeface="Oswald"/>
                        </a:rPr>
                        <a:t> </a:t>
                      </a:r>
                      <a:r>
                        <a:rPr lang="en">
                          <a:latin typeface="Oswald"/>
                          <a:ea typeface="Oswald"/>
                          <a:cs typeface="Oswald"/>
                          <a:sym typeface="Oswald"/>
                        </a:rPr>
                        <a:t>with</a:t>
                      </a:r>
                      <a:r>
                        <a:rPr lang="en">
                          <a:latin typeface="Oswald"/>
                          <a:ea typeface="Oswald"/>
                          <a:cs typeface="Oswald"/>
                          <a:sym typeface="Oswald"/>
                        </a:rPr>
                        <a:t> many treadmills and would be pretty big</a:t>
                      </a:r>
                      <a:endParaRPr>
                        <a:latin typeface="Oswald"/>
                        <a:ea typeface="Oswald"/>
                        <a:cs typeface="Oswald"/>
                        <a:sym typeface="Oswa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D8DC"/>
                    </a:solidFill>
                  </a:tcPr>
                </a:tc>
              </a:tr>
            </a:tbl>
          </a:graphicData>
        </a:graphic>
      </p:graphicFrame>
      <p:sp>
        <p:nvSpPr>
          <p:cNvPr id="218" name="Google Shape;218;p33"/>
          <p:cNvSpPr txBox="1"/>
          <p:nvPr/>
        </p:nvSpPr>
        <p:spPr>
          <a:xfrm>
            <a:off x="220625" y="4488500"/>
            <a:ext cx="5888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Oswald"/>
                <a:ea typeface="Oswald"/>
                <a:cs typeface="Oswald"/>
                <a:sym typeface="Oswald"/>
              </a:rPr>
              <a:t>Note: all of these solution ideas include safety features and immersive features</a:t>
            </a:r>
            <a:endParaRPr sz="1300">
              <a:solidFill>
                <a:schemeClr val="dk2"/>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